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56" r:id="rId3"/>
    <p:sldId id="278" r:id="rId4"/>
    <p:sldId id="285" r:id="rId5"/>
    <p:sldId id="269" r:id="rId6"/>
    <p:sldId id="276" r:id="rId7"/>
    <p:sldId id="284" r:id="rId8"/>
    <p:sldId id="279" r:id="rId9"/>
    <p:sldId id="267" r:id="rId10"/>
    <p:sldId id="261" r:id="rId11"/>
  </p:sldIdLst>
  <p:sldSz cx="6858000" cy="9906000" type="A4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44" userDrawn="1">
          <p15:clr>
            <a:srgbClr val="A4A3A4"/>
          </p15:clr>
        </p15:guide>
        <p15:guide id="2" pos="4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липпов Денис Петрович" initials="ФД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A"/>
    <a:srgbClr val="87C341"/>
    <a:srgbClr val="F2F2F2"/>
    <a:srgbClr val="D9D9D9"/>
    <a:srgbClr val="0464AE"/>
    <a:srgbClr val="A6CC48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2" autoAdjust="0"/>
    <p:restoredTop sz="98286" autoAdjust="0"/>
  </p:normalViewPr>
  <p:slideViewPr>
    <p:cSldViewPr>
      <p:cViewPr varScale="1">
        <p:scale>
          <a:sx n="79" d="100"/>
          <a:sy n="79" d="100"/>
        </p:scale>
        <p:origin x="3348" y="90"/>
      </p:cViewPr>
      <p:guideLst>
        <p:guide orient="horz" pos="4844"/>
        <p:guide pos="4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6" y="-96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90515" cy="494031"/>
          </a:xfrm>
          <a:prstGeom prst="rect">
            <a:avLst/>
          </a:prstGeom>
        </p:spPr>
        <p:txBody>
          <a:bodyPr vert="horz" lIns="91032" tIns="45516" rIns="91032" bIns="455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001" y="1"/>
            <a:ext cx="2890514" cy="494031"/>
          </a:xfrm>
          <a:prstGeom prst="rect">
            <a:avLst/>
          </a:prstGeom>
        </p:spPr>
        <p:txBody>
          <a:bodyPr vert="horz" lIns="91032" tIns="45516" rIns="91032" bIns="45516" rtlCol="0"/>
          <a:lstStyle>
            <a:lvl1pPr algn="r">
              <a:defRPr sz="1200"/>
            </a:lvl1pPr>
          </a:lstStyle>
          <a:p>
            <a:fld id="{32F968BE-66A8-46F7-AD30-22AFEF943532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377044"/>
            <a:ext cx="2890515" cy="494030"/>
          </a:xfrm>
          <a:prstGeom prst="rect">
            <a:avLst/>
          </a:prstGeom>
        </p:spPr>
        <p:txBody>
          <a:bodyPr vert="horz" lIns="91032" tIns="45516" rIns="91032" bIns="455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001" y="9377044"/>
            <a:ext cx="2890514" cy="494030"/>
          </a:xfrm>
          <a:prstGeom prst="rect">
            <a:avLst/>
          </a:prstGeom>
        </p:spPr>
        <p:txBody>
          <a:bodyPr vert="horz" lIns="91032" tIns="45516" rIns="91032" bIns="45516" rtlCol="0" anchor="b"/>
          <a:lstStyle>
            <a:lvl1pPr algn="r">
              <a:defRPr sz="1200"/>
            </a:lvl1pPr>
          </a:lstStyle>
          <a:p>
            <a:fld id="{07ECE728-E67E-4614-B436-2A3A14497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1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90515" cy="494031"/>
          </a:xfrm>
          <a:prstGeom prst="rect">
            <a:avLst/>
          </a:prstGeom>
        </p:spPr>
        <p:txBody>
          <a:bodyPr vert="horz" lIns="91032" tIns="45516" rIns="91032" bIns="455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001" y="1"/>
            <a:ext cx="2890514" cy="494031"/>
          </a:xfrm>
          <a:prstGeom prst="rect">
            <a:avLst/>
          </a:prstGeom>
        </p:spPr>
        <p:txBody>
          <a:bodyPr vert="horz" lIns="91032" tIns="45516" rIns="91032" bIns="45516" rtlCol="0"/>
          <a:lstStyle>
            <a:lvl1pPr algn="r">
              <a:defRPr sz="1200"/>
            </a:lvl1pPr>
          </a:lstStyle>
          <a:p>
            <a:fld id="{0BA35E41-B41F-496A-BC31-D882A75CF3B0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54225" y="739775"/>
            <a:ext cx="25606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2" tIns="45516" rIns="91032" bIns="455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444" y="4689318"/>
            <a:ext cx="5336213" cy="4443096"/>
          </a:xfrm>
          <a:prstGeom prst="rect">
            <a:avLst/>
          </a:prstGeom>
        </p:spPr>
        <p:txBody>
          <a:bodyPr vert="horz" lIns="91032" tIns="45516" rIns="91032" bIns="455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044"/>
            <a:ext cx="2890515" cy="494030"/>
          </a:xfrm>
          <a:prstGeom prst="rect">
            <a:avLst/>
          </a:prstGeom>
        </p:spPr>
        <p:txBody>
          <a:bodyPr vert="horz" lIns="91032" tIns="45516" rIns="91032" bIns="455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001" y="9377044"/>
            <a:ext cx="2890514" cy="494030"/>
          </a:xfrm>
          <a:prstGeom prst="rect">
            <a:avLst/>
          </a:prstGeom>
        </p:spPr>
        <p:txBody>
          <a:bodyPr vert="horz" lIns="91032" tIns="45516" rIns="91032" bIns="45516" rtlCol="0" anchor="b"/>
          <a:lstStyle>
            <a:lvl1pPr algn="r">
              <a:defRPr sz="1200"/>
            </a:lvl1pPr>
          </a:lstStyle>
          <a:p>
            <a:fld id="{C978138E-460F-41CE-9C65-54D7C698E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138E-460F-41CE-9C65-54D7C698E4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138E-460F-41CE-9C65-54D7C698E4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630D-B2B9-4FCB-A502-5B86407AB716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158C-938E-4502-A28C-3F9EA07B7F7F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70F3-724C-4527-84F8-A6F1C1220DC8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5F67-DBCF-48B3-ADBD-2AB949B70921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38DF-26AA-462C-9DAD-E85512814C5F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CE98-FA85-4FC7-B4BB-B2BCCF30A43A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3700-D4B2-4B46-A1C6-62FAB62CE76E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6A9-B504-49FD-A6D1-B456ECD6F7BF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9971-B3D4-4D27-90C6-51FC4AF3415E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E482-3713-4862-A4CB-FB1255CF27BF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56A3-AC3F-4767-91DC-001CD3F393F3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AD01-B6A1-4E75-8938-F998012153A5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587" y="-430"/>
            <a:ext cx="6895174" cy="99068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0688" y="8841432"/>
            <a:ext cx="2448272" cy="288032"/>
          </a:xfrm>
          <a:prstGeom prst="rect">
            <a:avLst/>
          </a:prstGeom>
          <a:solidFill>
            <a:srgbClr val="777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26.09.2023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9224" y="272480"/>
            <a:ext cx="6858000" cy="338554"/>
          </a:xfrm>
          <a:prstGeom prst="rect">
            <a:avLst/>
          </a:prstGeom>
          <a:solidFill>
            <a:srgbClr val="0464AE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ГДЕ НАЙТИ ДОПОЛНИТЕЛЬНУЮ ИНФОРМАЦИЮ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0808" y="1280592"/>
            <a:ext cx="4860544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Информация об эмитентах и корпоративном </a:t>
            </a: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управлении</a:t>
            </a:r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772816" y="5582488"/>
            <a:ext cx="4761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Информация </a:t>
            </a: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 процедуре выпуска биржевых облигаций представлена </a:t>
            </a:r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сайте Московской Биржи в </a:t>
            </a: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разделе «Биржевые Облигации</a:t>
            </a:r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72816" y="6969224"/>
            <a:ext cx="4833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Информация о процедуре выпуска коммерческих облигаций представлена </a:t>
            </a:r>
            <a:r>
              <a:rPr lang="ru-RU" dirty="0" smtClean="0">
                <a:solidFill>
                  <a:schemeClr val="tx1"/>
                </a:solidFill>
              </a:rPr>
              <a:t>на сайте НКО АО НРД в разделе </a:t>
            </a:r>
            <a:r>
              <a:rPr lang="ru-RU" dirty="0">
                <a:solidFill>
                  <a:schemeClr val="tx1"/>
                </a:solidFill>
              </a:rPr>
              <a:t>«Услуги эмитентам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12776" y="961664"/>
            <a:ext cx="5413924" cy="30777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БАНК РОССИИ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(www.cbr.ru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84784" y="5241032"/>
            <a:ext cx="5373216" cy="30777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МОСКОВСКАЯ БИРЖА (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www.moex.com)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484784" y="6681192"/>
            <a:ext cx="4968552" cy="30777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НКО АО НРД (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www.nsd.ru)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2656" y="8193360"/>
            <a:ext cx="6412904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подготовлен с использованием информации с сайтов Банка России,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биржи, Санкт-Петербургской Биржи, Санкт-Петербургской Валютной Биржи, НКО АО НРД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открытых источников по состоянию на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30.08.2023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00808" y="2630160"/>
            <a:ext cx="490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Информация о процедуре выпуска биржевых облигаций представлена на сайте Санкт-Петербургской Биржи в разделе «Биржевые Облигации»</a:t>
            </a:r>
          </a:p>
        </p:txBody>
      </p:sp>
      <p:pic>
        <p:nvPicPr>
          <p:cNvPr id="66" name="Рисунок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866" y="2248130"/>
            <a:ext cx="1295822" cy="1336718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1412776" y="3728864"/>
            <a:ext cx="5616624" cy="52322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САНКТ-ПЕТЕРБУРГСКАЯ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ВАЛЮТНАЯ БИРЖА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www.spcex.ru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3336" y="14408"/>
            <a:ext cx="404664" cy="25807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831" r="5893" b="6446"/>
          <a:stretch/>
        </p:blipFill>
        <p:spPr>
          <a:xfrm>
            <a:off x="260648" y="6609184"/>
            <a:ext cx="1319048" cy="12689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0808" y="4232920"/>
            <a:ext cx="490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Информация о процедуре выпуска биржевых облигаций представлена на сайте Санкт-Петербургской Валютной Биржи в разделе «Листинг»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68760" y="2342128"/>
            <a:ext cx="6066572" cy="30777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САНКТ-ПЕТЕРБУРГСКАЯ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БИРЖА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(www.spbexchange.ru)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848544"/>
            <a:ext cx="139105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67866" y="5205514"/>
            <a:ext cx="1288926" cy="1312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3584848"/>
            <a:ext cx="1547570" cy="15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9"/>
          <p:cNvSpPr txBox="1"/>
          <p:nvPr/>
        </p:nvSpPr>
        <p:spPr>
          <a:xfrm>
            <a:off x="0" y="360393"/>
            <a:ext cx="6857999" cy="1169551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рпоративные</a:t>
            </a:r>
            <a:r>
              <a:rPr lang="ru-RU" sz="1400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облигации - это инструмент долгового рынка, расширяющий возможности финансирования для разных групп заемщиков. Развитие инфраструктуры рынка облигаций позволяет использовать их в дополнение к банковскому кредитованию как один из инструментов заимствования</a:t>
            </a:r>
            <a:endParaRPr lang="ru-RU" sz="1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-6350" y="1496616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826" y="344488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3956" y="1955758"/>
            <a:ext cx="2628292" cy="8886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86552" y="3339096"/>
            <a:ext cx="128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Классические облигации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34483" y="8124254"/>
            <a:ext cx="3312368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Инвесторы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Банки, профессиональные участники рынка ценных бумаг, управляющие компании, пенсионные фонды, страховые компании, коммерческие организации, физические лица</a:t>
            </a:r>
            <a:r>
              <a:rPr lang="en-US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прочие инвесторы</a:t>
            </a:r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0590" y="5437919"/>
            <a:ext cx="2575538" cy="877957"/>
          </a:xfrm>
          <a:prstGeom prst="rect">
            <a:avLst/>
          </a:prstGeom>
          <a:solidFill>
            <a:srgbClr val="046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кредитов</a:t>
            </a:r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3342" y="7001176"/>
            <a:ext cx="589610" cy="504000"/>
          </a:xfrm>
          <a:prstGeom prst="rect">
            <a:avLst/>
          </a:prstGeom>
        </p:spPr>
      </p:pic>
      <p:pic>
        <p:nvPicPr>
          <p:cNvPr id="46" name="Рисунок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376" y="7515389"/>
            <a:ext cx="523479" cy="504000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6677" y="7507602"/>
            <a:ext cx="468000" cy="504000"/>
          </a:xfrm>
          <a:prstGeom prst="rect">
            <a:avLst/>
          </a:prstGeom>
        </p:spPr>
      </p:pic>
      <p:pic>
        <p:nvPicPr>
          <p:cNvPr id="48" name="Рисунок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1185" y="7037176"/>
            <a:ext cx="505466" cy="468000"/>
          </a:xfrm>
          <a:prstGeom prst="rect">
            <a:avLst/>
          </a:prstGeom>
        </p:spPr>
      </p:pic>
      <p:pic>
        <p:nvPicPr>
          <p:cNvPr id="49" name="Рисунок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61363" y="7040721"/>
            <a:ext cx="540000" cy="468000"/>
          </a:xfrm>
          <a:prstGeom prst="rect">
            <a:avLst/>
          </a:prstGeom>
        </p:spPr>
      </p:pic>
      <p:pic>
        <p:nvPicPr>
          <p:cNvPr id="50" name="Рисунок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84884" y="7037176"/>
            <a:ext cx="538246" cy="468000"/>
          </a:xfrm>
          <a:prstGeom prst="rect">
            <a:avLst/>
          </a:prstGeom>
        </p:spPr>
      </p:pic>
      <p:pic>
        <p:nvPicPr>
          <p:cNvPr id="51" name="Рисунок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73862" y="7534489"/>
            <a:ext cx="540000" cy="504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07743" y="1692273"/>
            <a:ext cx="32575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 – реальный сектор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0800000" flipV="1">
            <a:off x="1275996" y="2400079"/>
            <a:ext cx="831615" cy="2880000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734060" y="5437919"/>
            <a:ext cx="2575538" cy="877957"/>
          </a:xfrm>
          <a:prstGeom prst="rect">
            <a:avLst/>
          </a:prstGeom>
          <a:solidFill>
            <a:srgbClr val="046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ценных бумаг</a:t>
            </a:r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Соединительная линия уступом 54"/>
          <p:cNvCxnSpPr>
            <a:stCxn id="40" idx="3"/>
          </p:cNvCxnSpPr>
          <p:nvPr/>
        </p:nvCxnSpPr>
        <p:spPr>
          <a:xfrm>
            <a:off x="4742248" y="2400079"/>
            <a:ext cx="831614" cy="2880000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86552" y="3967718"/>
            <a:ext cx="128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Биржевые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облигации</a:t>
            </a:r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21469" y="4583251"/>
            <a:ext cx="128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Коммерческие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облигации</a:t>
            </a:r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Соединительная линия уступом 46"/>
          <p:cNvCxnSpPr/>
          <p:nvPr/>
        </p:nvCxnSpPr>
        <p:spPr>
          <a:xfrm flipV="1">
            <a:off x="4226571" y="6395817"/>
            <a:ext cx="0" cy="536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46"/>
          <p:cNvCxnSpPr/>
          <p:nvPr/>
        </p:nvCxnSpPr>
        <p:spPr>
          <a:xfrm flipV="1">
            <a:off x="5127554" y="6424560"/>
            <a:ext cx="0" cy="536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46"/>
          <p:cNvCxnSpPr/>
          <p:nvPr/>
        </p:nvCxnSpPr>
        <p:spPr>
          <a:xfrm flipV="1">
            <a:off x="5954763" y="6400673"/>
            <a:ext cx="0" cy="536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234858" y="7703825"/>
            <a:ext cx="121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6438" y="7000319"/>
            <a:ext cx="529196" cy="544035"/>
          </a:xfrm>
          <a:prstGeom prst="rect">
            <a:avLst/>
          </a:prstGeom>
        </p:spPr>
      </p:pic>
      <p:cxnSp>
        <p:nvCxnSpPr>
          <p:cNvPr id="99" name="Соединительная линия уступом 46"/>
          <p:cNvCxnSpPr/>
          <p:nvPr/>
        </p:nvCxnSpPr>
        <p:spPr>
          <a:xfrm flipV="1">
            <a:off x="1842876" y="6395817"/>
            <a:ext cx="0" cy="536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23986" y="2872228"/>
            <a:ext cx="2001381" cy="228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РЕГИСТРИРУЮЩИЙ ОРГАН/ОРГАНИЗАЦИЯ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России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Биржа 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Центральный депозитарий</a:t>
            </a:r>
          </a:p>
        </p:txBody>
      </p:sp>
    </p:spTree>
    <p:extLst>
      <p:ext uri="{BB962C8B-B14F-4D97-AF65-F5344CB8AC3E}">
        <p14:creationId xmlns:p14="http://schemas.microsoft.com/office/powerpoint/2010/main" val="12114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 rot="5400000" flipV="1">
            <a:off x="1550878" y="1580650"/>
            <a:ext cx="504056" cy="2506006"/>
            <a:chOff x="1621670" y="416496"/>
            <a:chExt cx="504056" cy="250600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633788" y="848544"/>
            <a:ext cx="189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6130" y="2349667"/>
            <a:ext cx="2149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Низкая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4480" y="6637708"/>
            <a:ext cx="189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526350" y="2240183"/>
            <a:ext cx="18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СВОБОДА</a:t>
            </a:r>
            <a:endParaRPr lang="ru-RU" sz="1000" b="1" dirty="0">
              <a:solidFill>
                <a:srgbClr val="04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61306" y="2597662"/>
            <a:ext cx="2149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любых проектов эмитента*. Существующие виды облигаций позволяют эмитенту размещать облигации с различной конфигурацией, используя их механизм как конструктор, предоставляющий возможность оперативного выбора  оптимальных условий заимствований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092592" y="2508108"/>
            <a:ext cx="685516" cy="704386"/>
          </a:xfrm>
          <a:prstGeom prst="ellipse">
            <a:avLst/>
          </a:prstGeom>
          <a:noFill/>
          <a:ln>
            <a:solidFill>
              <a:srgbClr val="A6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19118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КРЕДИТЫ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VS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ОБЛИГАЦИИ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977826" y="704528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-27224" y="1568624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714" y="786061"/>
            <a:ext cx="6858000" cy="738664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рынка облигаций способствует расширению источников финансирования деятельности предприятий реального сектора и увеличению сроков заимствований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70169" y="2349666"/>
            <a:ext cx="2144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5089" y="2597662"/>
            <a:ext cx="214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целевого использования средств (как правило целевое финансирование)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26350" y="6537176"/>
            <a:ext cx="18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СТОИМОСТЬ ЗАЙМА</a:t>
            </a:r>
          </a:p>
        </p:txBody>
      </p:sp>
      <p:sp>
        <p:nvSpPr>
          <p:cNvPr id="68" name="Овал 67"/>
          <p:cNvSpPr/>
          <p:nvPr/>
        </p:nvSpPr>
        <p:spPr>
          <a:xfrm>
            <a:off x="3091550" y="6836669"/>
            <a:ext cx="685516" cy="704386"/>
          </a:xfrm>
          <a:prstGeom prst="ellipse">
            <a:avLst/>
          </a:prstGeom>
          <a:noFill/>
          <a:ln>
            <a:solidFill>
              <a:srgbClr val="A6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 rot="5400000" flipV="1">
            <a:off x="1561051" y="5887774"/>
            <a:ext cx="504056" cy="2506006"/>
            <a:chOff x="1621670" y="416496"/>
            <a:chExt cx="504056" cy="2506006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Овал 71"/>
          <p:cNvSpPr/>
          <p:nvPr/>
        </p:nvSpPr>
        <p:spPr>
          <a:xfrm>
            <a:off x="3091550" y="4032590"/>
            <a:ext cx="685516" cy="704386"/>
          </a:xfrm>
          <a:prstGeom prst="ellipse">
            <a:avLst/>
          </a:prstGeom>
          <a:noFill/>
          <a:ln>
            <a:solidFill>
              <a:srgbClr val="A6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2526350" y="3761265"/>
            <a:ext cx="1823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 ЗАЙМА</a:t>
            </a:r>
          </a:p>
        </p:txBody>
      </p:sp>
      <p:grpSp>
        <p:nvGrpSpPr>
          <p:cNvPr id="74" name="Группа 73"/>
          <p:cNvGrpSpPr/>
          <p:nvPr/>
        </p:nvGrpSpPr>
        <p:grpSpPr>
          <a:xfrm rot="16200000" flipH="1" flipV="1">
            <a:off x="4809845" y="1587782"/>
            <a:ext cx="504056" cy="2506006"/>
            <a:chOff x="1621670" y="416496"/>
            <a:chExt cx="504056" cy="2506006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 rot="16200000" flipH="1" flipV="1">
            <a:off x="4800353" y="5892107"/>
            <a:ext cx="504056" cy="2506006"/>
            <a:chOff x="1621670" y="416496"/>
            <a:chExt cx="504056" cy="250600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 rot="16200000" flipH="1" flipV="1">
            <a:off x="4797889" y="3149422"/>
            <a:ext cx="504056" cy="2506006"/>
            <a:chOff x="1621670" y="416496"/>
            <a:chExt cx="504056" cy="2506006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 rot="5400000" flipV="1">
            <a:off x="1561051" y="3131780"/>
            <a:ext cx="504056" cy="2506006"/>
            <a:chOff x="1621670" y="416496"/>
            <a:chExt cx="504056" cy="2506006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2526350" y="7905328"/>
            <a:ext cx="1823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ДОЛГОМ</a:t>
            </a:r>
            <a:endParaRPr lang="ru-RU" sz="1000" b="1" dirty="0">
              <a:solidFill>
                <a:srgbClr val="04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091550" y="8177258"/>
            <a:ext cx="685516" cy="704386"/>
          </a:xfrm>
          <a:prstGeom prst="ellipse">
            <a:avLst/>
          </a:prstGeom>
          <a:noFill/>
          <a:ln>
            <a:solidFill>
              <a:srgbClr val="A6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2526350" y="5096367"/>
            <a:ext cx="18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4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endParaRPr lang="ru-RU" sz="1000" b="1" dirty="0">
              <a:solidFill>
                <a:srgbClr val="04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3091550" y="5389069"/>
            <a:ext cx="685516" cy="704386"/>
          </a:xfrm>
          <a:prstGeom prst="ellipse">
            <a:avLst/>
          </a:prstGeom>
          <a:noFill/>
          <a:ln>
            <a:solidFill>
              <a:srgbClr val="A6CC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1" name="Группа 100"/>
          <p:cNvGrpSpPr/>
          <p:nvPr/>
        </p:nvGrpSpPr>
        <p:grpSpPr>
          <a:xfrm rot="16200000" flipH="1" flipV="1">
            <a:off x="4811104" y="7235715"/>
            <a:ext cx="504056" cy="2506006"/>
            <a:chOff x="1621670" y="416496"/>
            <a:chExt cx="504056" cy="2506006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 rot="16200000" flipH="1" flipV="1">
            <a:off x="4801695" y="4425460"/>
            <a:ext cx="504056" cy="2506006"/>
            <a:chOff x="1621670" y="416496"/>
            <a:chExt cx="504056" cy="2506006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 rot="5400000" flipV="1">
            <a:off x="1563923" y="7235715"/>
            <a:ext cx="504056" cy="2506006"/>
            <a:chOff x="1621670" y="416496"/>
            <a:chExt cx="504056" cy="2506006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/>
          <p:cNvGrpSpPr/>
          <p:nvPr/>
        </p:nvGrpSpPr>
        <p:grpSpPr>
          <a:xfrm rot="5400000" flipV="1">
            <a:off x="1550878" y="4425460"/>
            <a:ext cx="504056" cy="2506006"/>
            <a:chOff x="1621670" y="416496"/>
            <a:chExt cx="504056" cy="2506006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rot="16200000" flipV="1">
              <a:off x="1693678" y="2490454"/>
              <a:ext cx="360040" cy="5040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16200000">
              <a:off x="548681" y="1496616"/>
              <a:ext cx="216024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4170170" y="6667688"/>
            <a:ext cx="2139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рынком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42680" y="3911307"/>
            <a:ext cx="2139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эмитентом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168910" y="7996252"/>
            <a:ext cx="212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Гибкое управление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60801" y="5133108"/>
            <a:ext cx="2136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эмитентом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9902" y="6667911"/>
            <a:ext cx="2152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кредитором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6130" y="3751210"/>
            <a:ext cx="2174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кредитной политикой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49903" y="7996252"/>
            <a:ext cx="2145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Ограниченная возможность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2948" y="5180371"/>
            <a:ext cx="2174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кредитором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65623" y="6913909"/>
            <a:ext cx="21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с учетом финансового состояния заемщика и зависит от одного кредитора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5623" y="4137909"/>
            <a:ext cx="214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Учитывается кредитоспособность заемщика,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стоимость залогового имущества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8510" y="8253036"/>
            <a:ext cx="212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займа определяются кредитором. Погашение долга, как правило, регулярно равными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долями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168911" y="6917324"/>
            <a:ext cx="21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Диверсификация базы инвесторов. При укреплении публичного имиджа эмитента возможно снижение стоимости заимствования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62305" y="4159042"/>
            <a:ext cx="214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Учитывается финансовое состояние эмитента, ситуация на финансовом рынке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70170" y="8259501"/>
            <a:ext cx="214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Самостоятельный выбор параметров займа на стадии принятия решения (сроки размещения, возможность досрочного погашения и/или досрочного выкупа*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170169" y="5426434"/>
            <a:ext cx="215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быть выпущены как с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обеспечением,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так и без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обеспечения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выступать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банковские,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государственные, региональные 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гарантии,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юридических лиц, залог имущества, прав требований и др.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55089" y="5436994"/>
            <a:ext cx="214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Высокие требования к обеспечению </a:t>
            </a:r>
            <a:b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алогу)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54826" y="1895777"/>
            <a:ext cx="1825200" cy="246221"/>
          </a:xfrm>
          <a:prstGeom prst="rect">
            <a:avLst/>
          </a:prstGeom>
          <a:solidFill>
            <a:srgbClr val="0464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499072" y="1895777"/>
            <a:ext cx="1825200" cy="246221"/>
          </a:xfrm>
          <a:prstGeom prst="rect">
            <a:avLst/>
          </a:prstGeom>
          <a:solidFill>
            <a:srgbClr val="0464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ОБЛИГАЦИИ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3042" y="2606773"/>
            <a:ext cx="432000" cy="428764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3042" y="4225172"/>
            <a:ext cx="432000" cy="34857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5619" y="5525262"/>
            <a:ext cx="433606" cy="432000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6648" y="6970680"/>
            <a:ext cx="432000" cy="436364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2064" y="8303774"/>
            <a:ext cx="432000" cy="447211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10037" y="1574527"/>
            <a:ext cx="686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Сравнение заимствований на рынке </a:t>
            </a:r>
            <a:r>
              <a:rPr lang="ru-RU" sz="1400" i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облигаций</a:t>
            </a:r>
            <a:r>
              <a:rPr lang="ru-RU" sz="1400" i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 банковским кредитом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0129" y="8954426"/>
            <a:ext cx="685782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* При эмиссии облигаций в области устойчивого развития данный факт отражается в решении о выпуске облигаций в соответствии с подразделом </a:t>
            </a:r>
            <a:r>
              <a:rPr lang="en-US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.4 или </a:t>
            </a:r>
            <a:r>
              <a:rPr lang="en-US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Положения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 России от 19.12.2019 № 706-П «О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стандартах эмиссии ценных бумаг»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далее – Положение № 706-П)</a:t>
            </a:r>
            <a:endParaRPr lang="ru-RU" sz="7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пунктом 4 статьи 20.1 Федерального закона № 39-ФЗ  «О рынке ценных бумаг» (далее – Федеральный закон № 39-ФЗ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коммерческие облигации не могут быть с залоговым обеспечением,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биржевые облигации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 залоговым обеспечением могут быть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с ипотечным покрытием, эмитентом которых может быть только кредитная организация или ипотечный агент</a:t>
            </a: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соблюдении требований законодательства РФ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04649" y="707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5645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РАЗЛИЧИЯ КОРПОРАТИВНЫХ ОБЛИГАЦИЙ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14" y="498029"/>
            <a:ext cx="6858000" cy="738664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 – гибкий инструмент с большой вариативностью как в части сроков привлечения финансирования, так и в отношении привлекаемого объема денежных средств</a:t>
            </a:r>
            <a:endParaRPr lang="ru-RU" sz="1400" dirty="0">
              <a:solidFill>
                <a:srgbClr val="0464A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1232968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77826" y="488504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35087"/>
              </p:ext>
            </p:extLst>
          </p:nvPr>
        </p:nvGraphicFramePr>
        <p:xfrm>
          <a:off x="-4684" y="1292785"/>
          <a:ext cx="6862685" cy="6755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3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3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облигации</a:t>
                      </a:r>
                      <a:endParaRPr lang="ru-RU" sz="1000" cap="all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Биржевые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облигации </a:t>
                      </a:r>
                      <a:endParaRPr lang="ru-RU" sz="1000" cap="all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Коммерческие </a:t>
                      </a:r>
                      <a:r>
                        <a:rPr lang="ru-RU" sz="1000" cap="all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облигации</a:t>
                      </a:r>
                      <a:endParaRPr lang="ru-RU" sz="1000" cap="all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622">
                <a:tc>
                  <a:txBody>
                    <a:bodyPr/>
                    <a:lstStyle/>
                    <a:p>
                      <a:pPr marL="0" indent="4476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Потенциальные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Эмитенты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Крупные и средние компании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Крупные,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средние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малые компании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Малые, средние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крупные компании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311">
                <a:tc rowSpan="2">
                  <a:txBody>
                    <a:bodyPr/>
                    <a:lstStyle/>
                    <a:p>
                      <a:pPr marL="2667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выпуска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Объемы выпуска и сроки не имеют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18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622">
                <a:tc vMerge="1">
                  <a:txBody>
                    <a:bodyPr/>
                    <a:lstStyle/>
                    <a:p>
                      <a:pPr marL="2667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052" marR="470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Крупные</a:t>
                      </a:r>
                      <a:r>
                        <a:rPr lang="ru-RU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средние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займы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Крупные и средние публичные займы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Небольшие и средние займы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3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Условия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выпуска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проспектом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проспекта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по желанию эмитента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по желанию эмитента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исключением залогового обеспечения)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083">
                <a:tc>
                  <a:txBody>
                    <a:bodyPr/>
                    <a:lstStyle/>
                    <a:p>
                      <a:pPr marL="5429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Регистрирующий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орган/организация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Банк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Биржа</a:t>
                      </a:r>
                    </a:p>
                  </a:txBody>
                  <a:tcPr marL="36000" marR="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Центральный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депозитарий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регистрации выпуска</a:t>
                      </a:r>
                      <a:r>
                        <a:rPr lang="en-US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15-20 раб.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дней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kern="1200" baseline="30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12-25 раб. дней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kern="1200" baseline="30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раб. дней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b="0" kern="1200" baseline="30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6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Размещение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Открытая /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закрытая подписка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Открытая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закрытая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подписка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Закрытая подписка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Обращение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Биржевое /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внебиржевое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Внебиржевое / биржевое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00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6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Программа облигаций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всех видов облигаций,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неконвертируемых в акции,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может быть зарегистрирована программа облигаций 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Значение показателей в ячейках таблицы распределены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зависимости от распространенности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366406"/>
                  </a:ext>
                </a:extLst>
              </a:tr>
              <a:tr h="3367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ВЫПУСК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(справочная информация на 30.08.2023</a:t>
                      </a:r>
                      <a:r>
                        <a:rPr lang="ru-RU" sz="800" b="1" i="1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800" b="1" kern="120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2714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Регистрация первого выпуска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0,2%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номинального объема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выпуска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200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руб.)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000" strike="sng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300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тыс. руб.</a:t>
                      </a:r>
                      <a:r>
                        <a:rPr lang="en-US" sz="1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000" b="0" kern="1200" baseline="30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(совокупный тариф</a:t>
                      </a:r>
                      <a:r>
                        <a:rPr lang="ru-RU" sz="1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195 тыс. руб.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</a:t>
                      </a:r>
                      <a:endParaRPr lang="ru-RU" sz="10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92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Комиссия за размещение на бирже</a:t>
                      </a:r>
                      <a:endParaRPr lang="ru-RU" dirty="0"/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45 тыс. руб.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 размещение  на бирже</a:t>
                      </a:r>
                      <a:endParaRPr lang="ru-RU" sz="100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843119"/>
                  </a:ext>
                </a:extLst>
              </a:tr>
              <a:tr h="3766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программы облигаций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тыс. руб.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50 тыс. руб.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 тыс. руб.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53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депозитария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договорной основе (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зависит от срока и объема выпуска облигаций)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29851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Доп. расходы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организатора, андеррайтера, рейтингового агентства)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000" b="1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договорной основе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CC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2888" y="7982148"/>
            <a:ext cx="6855112" cy="474668"/>
          </a:xfrm>
          <a:prstGeom prst="roundRect">
            <a:avLst/>
          </a:prstGeom>
          <a:solidFill>
            <a:srgbClr val="0464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Компании, реализующие полезные для окружающей среды и общества инициативы, могут расширить свою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привлечения ответственных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ESG-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факторов: окружающей среды, социальные и корпоративного управления)</a:t>
            </a:r>
            <a:endParaRPr lang="ru-RU" sz="1000" strike="sngStrik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" y="4081279"/>
            <a:ext cx="323277" cy="3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" y="1700917"/>
            <a:ext cx="316912" cy="3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" y="2149334"/>
            <a:ext cx="330568" cy="3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" y="2729749"/>
            <a:ext cx="362779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" y="3165133"/>
            <a:ext cx="341496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5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" y="3587221"/>
            <a:ext cx="341497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" y="4493088"/>
            <a:ext cx="321744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2702" y="8440377"/>
            <a:ext cx="6862512" cy="14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75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займы со сложными параметрами, например, облигации с ипотечным покрытием, структурные облигации</a:t>
            </a:r>
          </a:p>
          <a:p>
            <a:pPr algn="just"/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проспектом понимается проспект ценных бумаг</a:t>
            </a:r>
          </a:p>
          <a:p>
            <a:pPr algn="just"/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срока в случае предварительного рассмотрения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пунктом 5 статьи 20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№ 39-ФЗ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Информация приведена на основании данных сайтов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Московской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иржи (МБ) и Санкт-Петербургской биржи (СПБ Биржа) или НРД.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Актуальность тарифов необходимо проверять на сайтах регистрирующих организаций.</a:t>
            </a:r>
            <a:endParaRPr lang="en-US" altLang="ru-RU" sz="750" dirty="0" bmk="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соответствии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 пунктом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статьи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20.1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Федерального закона № 39-ФЗ</a:t>
            </a:r>
            <a:endParaRPr lang="en-US" altLang="ru-RU" sz="750" dirty="0" bmk="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подпунктом 53 пункта 1 статьи 333.33 Налогового кодекса Российской Федерации (часть вторая) от 05.08.2000 № 117-ФЗ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</a:t>
            </a:r>
            <a:r>
              <a:rPr lang="ru-RU" alt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соответствии с тарифом «включение – Стандартный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 МБ, тарифом СПБ Биржи. Актуальность тарифов необходимо проверять на сайтах бирж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75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 bmk="">
                <a:latin typeface="Arial" panose="020B0604020202020204" pitchFamily="34" charset="0"/>
                <a:cs typeface="Arial" panose="020B0604020202020204" pitchFamily="34" charset="0"/>
              </a:rPr>
              <a:t>Включает плату за услуги по регистрации, допуску к размещению, включению и поддержанию облигаций в котировальном списке биржи</a:t>
            </a:r>
            <a:endParaRPr lang="ru-RU" alt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Также возможны расходы на</a:t>
            </a:r>
            <a:r>
              <a:rPr lang="ru-RU" sz="7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7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регистрацию отчета </a:t>
            </a:r>
            <a:r>
              <a:rPr lang="ru-RU" sz="7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 итогах эмиссии конвертируемых в акции </a:t>
            </a:r>
            <a:r>
              <a:rPr lang="ru-RU" sz="7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облигаций,</a:t>
            </a:r>
            <a:r>
              <a:rPr lang="ru-RU" alt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составление и аудит отчетности по МСФО, на представителя владельцев облигаций, маркетинг </a:t>
            </a:r>
            <a:endParaRPr lang="en-US" altLang="ru-RU" sz="750" dirty="0" smtClean="0" bmk="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37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907630" y="7833320"/>
            <a:ext cx="4897634" cy="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3201" y="5249804"/>
            <a:ext cx="5128144" cy="4216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33" idx="6"/>
          </p:cNvCxnSpPr>
          <p:nvPr/>
        </p:nvCxnSpPr>
        <p:spPr>
          <a:xfrm>
            <a:off x="357362" y="2682738"/>
            <a:ext cx="5840163" cy="30994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Надпись 2"/>
          <p:cNvSpPr txBox="1">
            <a:spLocks noChangeArrowheads="1"/>
          </p:cNvSpPr>
          <p:nvPr/>
        </p:nvSpPr>
        <p:spPr bwMode="auto">
          <a:xfrm>
            <a:off x="4379986" y="1997597"/>
            <a:ext cx="1760849" cy="3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позднее 30 дней после окончания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размещения</a:t>
            </a: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50933" y="2866044"/>
            <a:ext cx="0" cy="203200"/>
          </a:xfrm>
          <a:prstGeom prst="line">
            <a:avLst/>
          </a:prstGeom>
          <a:ln w="12700">
            <a:solidFill>
              <a:srgbClr val="1B6BC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85190" y="2866044"/>
            <a:ext cx="0" cy="204787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53466" y="2866044"/>
            <a:ext cx="0" cy="204788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33740" y="2866044"/>
            <a:ext cx="0" cy="18000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13995" y="2886681"/>
            <a:ext cx="0" cy="20320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Левая фигурная скобка 39"/>
          <p:cNvSpPr/>
          <p:nvPr/>
        </p:nvSpPr>
        <p:spPr>
          <a:xfrm rot="5400000" flipV="1">
            <a:off x="3418633" y="1768907"/>
            <a:ext cx="349485" cy="1478177"/>
          </a:xfrm>
          <a:prstGeom prst="leftBrace">
            <a:avLst>
              <a:gd name="adj1" fmla="val 109517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5400000" flipV="1">
            <a:off x="5151487" y="2050536"/>
            <a:ext cx="226224" cy="1062576"/>
          </a:xfrm>
          <a:prstGeom prst="leftBrace">
            <a:avLst>
              <a:gd name="adj1" fmla="val 142754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Надпись 2"/>
          <p:cNvSpPr txBox="1">
            <a:spLocks noChangeArrowheads="1"/>
          </p:cNvSpPr>
          <p:nvPr/>
        </p:nvSpPr>
        <p:spPr bwMode="auto">
          <a:xfrm>
            <a:off x="29383" y="3147998"/>
            <a:ext cx="1034389" cy="6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Принятие решения о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размещении выпуска</a:t>
            </a:r>
            <a:b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6" name="Надпись 2"/>
          <p:cNvSpPr txBox="1">
            <a:spLocks noChangeArrowheads="1"/>
          </p:cNvSpPr>
          <p:nvPr/>
        </p:nvSpPr>
        <p:spPr bwMode="auto">
          <a:xfrm>
            <a:off x="2006055" y="3147998"/>
            <a:ext cx="1294821" cy="3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Гос. регистрация выпуска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7" name="Надпись 2"/>
          <p:cNvSpPr txBox="1">
            <a:spLocks noChangeArrowheads="1"/>
          </p:cNvSpPr>
          <p:nvPr/>
        </p:nvSpPr>
        <p:spPr bwMode="auto">
          <a:xfrm>
            <a:off x="4039976" y="3159569"/>
            <a:ext cx="993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Размещение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</a:t>
            </a:r>
            <a:r>
              <a:rPr lang="en-US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**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8" name="Левая фигурная скобка 57"/>
          <p:cNvSpPr/>
          <p:nvPr/>
        </p:nvSpPr>
        <p:spPr>
          <a:xfrm rot="16200000">
            <a:off x="2573153" y="3125054"/>
            <a:ext cx="178997" cy="956474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Надпись 2"/>
          <p:cNvSpPr txBox="1">
            <a:spLocks noChangeArrowheads="1"/>
          </p:cNvSpPr>
          <p:nvPr/>
        </p:nvSpPr>
        <p:spPr bwMode="auto">
          <a:xfrm>
            <a:off x="1896800" y="3703257"/>
            <a:ext cx="1531703" cy="22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</a:t>
            </a:r>
            <a:r>
              <a:rPr lang="en-US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 раб. дней</a:t>
            </a:r>
          </a:p>
        </p:txBody>
      </p:sp>
      <p:sp>
        <p:nvSpPr>
          <p:cNvPr id="61" name="Надпись 2"/>
          <p:cNvSpPr txBox="1">
            <a:spLocks noChangeArrowheads="1"/>
          </p:cNvSpPr>
          <p:nvPr/>
        </p:nvSpPr>
        <p:spPr bwMode="auto">
          <a:xfrm>
            <a:off x="2925835" y="1992177"/>
            <a:ext cx="1324771" cy="34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Определение даты размещения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4423719" y="2974898"/>
            <a:ext cx="151236" cy="913104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Надпись 2"/>
          <p:cNvSpPr txBox="1">
            <a:spLocks noChangeArrowheads="1"/>
          </p:cNvSpPr>
          <p:nvPr/>
        </p:nvSpPr>
        <p:spPr bwMode="auto">
          <a:xfrm>
            <a:off x="3882609" y="3506324"/>
            <a:ext cx="1233456" cy="5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срок, определенный условиями размещения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4" name="Надпись 2"/>
          <p:cNvSpPr txBox="1">
            <a:spLocks noChangeArrowheads="1"/>
          </p:cNvSpPr>
          <p:nvPr/>
        </p:nvSpPr>
        <p:spPr bwMode="auto">
          <a:xfrm>
            <a:off x="0" y="1568624"/>
            <a:ext cx="6858000" cy="328612"/>
          </a:xfrm>
          <a:prstGeom prst="rect">
            <a:avLst/>
          </a:prstGeom>
          <a:solidFill>
            <a:srgbClr val="0464A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197485">
              <a:lnSpc>
                <a:spcPct val="115000"/>
              </a:lnSpc>
              <a:spcAft>
                <a:spcPts val="0"/>
              </a:spcAft>
            </a:pPr>
            <a:r>
              <a:rPr lang="ru-RU" sz="1400" b="1" i="1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КЛАССИЧЕСКИЕ облигации</a:t>
            </a:r>
            <a:endParaRPr lang="ru-RU" sz="1400" b="1" cap="all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5" name="Rectangle 187"/>
          <p:cNvSpPr>
            <a:spLocks noChangeArrowheads="1"/>
          </p:cNvSpPr>
          <p:nvPr/>
        </p:nvSpPr>
        <p:spPr bwMode="auto">
          <a:xfrm>
            <a:off x="174172" y="-8199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Rectangle 284"/>
          <p:cNvSpPr>
            <a:spLocks noChangeArrowheads="1"/>
          </p:cNvSpPr>
          <p:nvPr/>
        </p:nvSpPr>
        <p:spPr bwMode="auto">
          <a:xfrm>
            <a:off x="0" y="56456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Rectangle 286"/>
          <p:cNvSpPr>
            <a:spLocks noChangeArrowheads="1"/>
          </p:cNvSpPr>
          <p:nvPr/>
        </p:nvSpPr>
        <p:spPr bwMode="auto">
          <a:xfrm>
            <a:off x="0" y="359768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</a:b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0" name="Надпись 2"/>
          <p:cNvSpPr txBox="1">
            <a:spLocks noChangeArrowheads="1"/>
          </p:cNvSpPr>
          <p:nvPr/>
        </p:nvSpPr>
        <p:spPr bwMode="auto">
          <a:xfrm>
            <a:off x="2481229" y="6440846"/>
            <a:ext cx="1457549" cy="2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 – 25 раб. дней</a:t>
            </a:r>
          </a:p>
        </p:txBody>
      </p:sp>
      <p:sp>
        <p:nvSpPr>
          <p:cNvPr id="72" name="Овал 71"/>
          <p:cNvSpPr/>
          <p:nvPr/>
        </p:nvSpPr>
        <p:spPr>
          <a:xfrm>
            <a:off x="1781712" y="5043490"/>
            <a:ext cx="401637" cy="395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011662" y="5059365"/>
            <a:ext cx="401638" cy="393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endParaRPr lang="ru-RU" sz="80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749926" y="5062218"/>
            <a:ext cx="401638" cy="393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endParaRPr lang="ru-RU" sz="80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919014" y="5440365"/>
            <a:ext cx="1587" cy="210287"/>
          </a:xfrm>
          <a:prstGeom prst="line">
            <a:avLst/>
          </a:prstGeom>
          <a:ln w="12700">
            <a:solidFill>
              <a:srgbClr val="1B6BC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982530" y="5440365"/>
            <a:ext cx="0" cy="210287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210003" y="5449890"/>
            <a:ext cx="2478" cy="200762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534868" y="5449890"/>
            <a:ext cx="0" cy="204787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950745" y="5434061"/>
            <a:ext cx="0" cy="204788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Левая фигурная скобка 81"/>
          <p:cNvSpPr/>
          <p:nvPr/>
        </p:nvSpPr>
        <p:spPr>
          <a:xfrm rot="5400000" flipV="1">
            <a:off x="3767511" y="4672491"/>
            <a:ext cx="210744" cy="919163"/>
          </a:xfrm>
          <a:prstGeom prst="leftBrace">
            <a:avLst>
              <a:gd name="adj1" fmla="val 106899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Левая фигурная скобка 82"/>
          <p:cNvSpPr/>
          <p:nvPr/>
        </p:nvSpPr>
        <p:spPr>
          <a:xfrm rot="5400000" flipV="1">
            <a:off x="5114723" y="4617042"/>
            <a:ext cx="232273" cy="1038137"/>
          </a:xfrm>
          <a:prstGeom prst="leftBrace">
            <a:avLst>
              <a:gd name="adj1" fmla="val 120558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Надпись 2"/>
          <p:cNvSpPr txBox="1">
            <a:spLocks noChangeArrowheads="1"/>
          </p:cNvSpPr>
          <p:nvPr/>
        </p:nvSpPr>
        <p:spPr bwMode="auto">
          <a:xfrm>
            <a:off x="371949" y="5710968"/>
            <a:ext cx="1112835" cy="68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Принятие решения о размещении </a:t>
            </a: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выпуска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5" name="Надпись 2"/>
          <p:cNvSpPr txBox="1">
            <a:spLocks noChangeArrowheads="1"/>
          </p:cNvSpPr>
          <p:nvPr/>
        </p:nvSpPr>
        <p:spPr bwMode="auto">
          <a:xfrm>
            <a:off x="2549573" y="5745088"/>
            <a:ext cx="1328443" cy="5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Допуск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 торгам</a:t>
            </a:r>
            <a:endParaRPr lang="ru-RU" sz="800" baseline="30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Регистрация выпуска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биржей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6" name="Надпись 2"/>
          <p:cNvSpPr txBox="1">
            <a:spLocks noChangeArrowheads="1"/>
          </p:cNvSpPr>
          <p:nvPr/>
        </p:nvSpPr>
        <p:spPr bwMode="auto">
          <a:xfrm>
            <a:off x="3972442" y="5758775"/>
            <a:ext cx="113903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Размещение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</a:t>
            </a:r>
            <a:r>
              <a:rPr lang="en-US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**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обращение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7" name="Надпись 2"/>
          <p:cNvSpPr txBox="1">
            <a:spLocks noChangeArrowheads="1"/>
          </p:cNvSpPr>
          <p:nvPr/>
        </p:nvSpPr>
        <p:spPr bwMode="auto">
          <a:xfrm>
            <a:off x="5157192" y="5745088"/>
            <a:ext cx="1590147" cy="9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Уведомление об итогах выпуска предоставляется в Банк России организацией учетной системы, осуществляющей учет прав на облигации</a:t>
            </a:r>
          </a:p>
        </p:txBody>
      </p:sp>
      <p:sp>
        <p:nvSpPr>
          <p:cNvPr id="88" name="Левая фигурная скобка 87"/>
          <p:cNvSpPr/>
          <p:nvPr/>
        </p:nvSpPr>
        <p:spPr>
          <a:xfrm rot="16200000">
            <a:off x="3122902" y="5874183"/>
            <a:ext cx="182563" cy="942975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Надпись 2"/>
          <p:cNvSpPr txBox="1">
            <a:spLocks noChangeArrowheads="1"/>
          </p:cNvSpPr>
          <p:nvPr/>
        </p:nvSpPr>
        <p:spPr bwMode="auto">
          <a:xfrm>
            <a:off x="3194013" y="4679752"/>
            <a:ext cx="1377154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Определение даты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размещения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0" name="Надпись 2"/>
          <p:cNvSpPr txBox="1">
            <a:spLocks noChangeArrowheads="1"/>
          </p:cNvSpPr>
          <p:nvPr/>
        </p:nvSpPr>
        <p:spPr bwMode="auto">
          <a:xfrm>
            <a:off x="3804280" y="6298591"/>
            <a:ext cx="1504949" cy="3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срок, определенный условиями размещения</a:t>
            </a:r>
          </a:p>
        </p:txBody>
      </p:sp>
      <p:sp>
        <p:nvSpPr>
          <p:cNvPr id="92" name="Левая фигурная скобка 91"/>
          <p:cNvSpPr/>
          <p:nvPr/>
        </p:nvSpPr>
        <p:spPr>
          <a:xfrm rot="16200000">
            <a:off x="4457278" y="5744024"/>
            <a:ext cx="182563" cy="942975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Надпись 2"/>
          <p:cNvSpPr txBox="1">
            <a:spLocks noChangeArrowheads="1"/>
          </p:cNvSpPr>
          <p:nvPr/>
        </p:nvSpPr>
        <p:spPr bwMode="auto">
          <a:xfrm>
            <a:off x="5223229" y="1605580"/>
            <a:ext cx="1622425" cy="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ru-RU" sz="1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Надпись 2"/>
          <p:cNvSpPr txBox="1">
            <a:spLocks noChangeArrowheads="1"/>
          </p:cNvSpPr>
          <p:nvPr/>
        </p:nvSpPr>
        <p:spPr bwMode="auto">
          <a:xfrm>
            <a:off x="0" y="4304928"/>
            <a:ext cx="6864514" cy="328612"/>
          </a:xfrm>
          <a:prstGeom prst="rect">
            <a:avLst/>
          </a:prstGeom>
          <a:solidFill>
            <a:srgbClr val="0464A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197485">
              <a:lnSpc>
                <a:spcPct val="115000"/>
              </a:lnSpc>
              <a:spcAft>
                <a:spcPts val="0"/>
              </a:spcAft>
            </a:pPr>
            <a:r>
              <a:rPr lang="ru-RU" sz="1400" b="1" i="1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Биржевые облигации</a:t>
            </a:r>
            <a:endParaRPr lang="ru-RU" sz="1400" b="1" cap="all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6" name="Надпись 2"/>
          <p:cNvSpPr txBox="1">
            <a:spLocks noChangeArrowheads="1"/>
          </p:cNvSpPr>
          <p:nvPr/>
        </p:nvSpPr>
        <p:spPr bwMode="auto">
          <a:xfrm>
            <a:off x="0" y="6897216"/>
            <a:ext cx="6858000" cy="328612"/>
          </a:xfrm>
          <a:prstGeom prst="rect">
            <a:avLst/>
          </a:prstGeom>
          <a:solidFill>
            <a:srgbClr val="0464A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197485">
              <a:lnSpc>
                <a:spcPct val="115000"/>
              </a:lnSpc>
              <a:spcAft>
                <a:spcPts val="0"/>
              </a:spcAft>
            </a:pPr>
            <a:r>
              <a:rPr lang="ru-RU" sz="1400" b="1" i="1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Коммерческие облигации</a:t>
            </a:r>
            <a:endParaRPr lang="ru-RU" sz="1400" b="1" cap="all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4107888" y="7631881"/>
            <a:ext cx="401955" cy="394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914898" y="8021136"/>
            <a:ext cx="0" cy="203835"/>
          </a:xfrm>
          <a:prstGeom prst="line">
            <a:avLst/>
          </a:prstGeom>
          <a:ln w="12700">
            <a:solidFill>
              <a:srgbClr val="1B6BC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437380" y="8021136"/>
            <a:ext cx="0" cy="20447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Надпись 2"/>
          <p:cNvSpPr txBox="1">
            <a:spLocks noChangeArrowheads="1"/>
          </p:cNvSpPr>
          <p:nvPr/>
        </p:nvSpPr>
        <p:spPr bwMode="auto">
          <a:xfrm>
            <a:off x="393627" y="8328605"/>
            <a:ext cx="1019149" cy="5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Принятие решения  о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размещении</a:t>
            </a:r>
            <a:r>
              <a:rPr lang="en-US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выпуска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4308865" y="8021136"/>
            <a:ext cx="0" cy="20447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Надпись 2"/>
          <p:cNvSpPr txBox="1">
            <a:spLocks noChangeArrowheads="1"/>
          </p:cNvSpPr>
          <p:nvPr/>
        </p:nvSpPr>
        <p:spPr bwMode="auto">
          <a:xfrm>
            <a:off x="1760703" y="8333933"/>
            <a:ext cx="1359068" cy="3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Регистрация выпуска </a:t>
            </a:r>
            <a:r>
              <a:rPr lang="ru-RU" sz="800" b="1" dirty="0" smtClean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НРД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8" name="Надпись 2"/>
          <p:cNvSpPr txBox="1">
            <a:spLocks noChangeArrowheads="1"/>
          </p:cNvSpPr>
          <p:nvPr/>
        </p:nvSpPr>
        <p:spPr bwMode="auto">
          <a:xfrm>
            <a:off x="3780220" y="8657750"/>
            <a:ext cx="1022348" cy="6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срок, определенный условиями размещения</a:t>
            </a:r>
          </a:p>
        </p:txBody>
      </p:sp>
      <p:sp>
        <p:nvSpPr>
          <p:cNvPr id="109" name="Надпись 2"/>
          <p:cNvSpPr txBox="1">
            <a:spLocks noChangeArrowheads="1"/>
          </p:cNvSpPr>
          <p:nvPr/>
        </p:nvSpPr>
        <p:spPr bwMode="auto">
          <a:xfrm>
            <a:off x="1964834" y="8816791"/>
            <a:ext cx="935990" cy="2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 </a:t>
            </a:r>
            <a:r>
              <a:rPr lang="ru-RU" sz="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раб. </a:t>
            </a: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5763349" y="7629341"/>
            <a:ext cx="401955" cy="394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956573" y="8038916"/>
            <a:ext cx="0" cy="20447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Надпись 2"/>
          <p:cNvSpPr txBox="1">
            <a:spLocks noChangeArrowheads="1"/>
          </p:cNvSpPr>
          <p:nvPr/>
        </p:nvSpPr>
        <p:spPr bwMode="auto">
          <a:xfrm>
            <a:off x="5033751" y="8337376"/>
            <a:ext cx="181648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Уведомление об итогах выпуска предоставляется </a:t>
            </a:r>
            <a:endParaRPr lang="en-US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Банк России </a:t>
            </a:r>
            <a:endParaRPr lang="en-US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организацией учетной системы, осуществляющей учет прав на облигации</a:t>
            </a:r>
          </a:p>
        </p:txBody>
      </p:sp>
      <p:sp>
        <p:nvSpPr>
          <p:cNvPr id="113" name="Левая фигурная скобка 112"/>
          <p:cNvSpPr/>
          <p:nvPr/>
        </p:nvSpPr>
        <p:spPr>
          <a:xfrm rot="16200000">
            <a:off x="2341707" y="8272288"/>
            <a:ext cx="182245" cy="942975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Левая фигурная скобка 113"/>
          <p:cNvSpPr/>
          <p:nvPr/>
        </p:nvSpPr>
        <p:spPr>
          <a:xfrm rot="5400000" flipV="1">
            <a:off x="5004827" y="7095041"/>
            <a:ext cx="261416" cy="1228782"/>
          </a:xfrm>
          <a:prstGeom prst="leftBrace">
            <a:avLst>
              <a:gd name="adj1" fmla="val 114579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Левая фигурная скобка 125"/>
          <p:cNvSpPr/>
          <p:nvPr/>
        </p:nvSpPr>
        <p:spPr>
          <a:xfrm rot="5400000" flipV="1">
            <a:off x="3242808" y="6974666"/>
            <a:ext cx="260630" cy="1469530"/>
          </a:xfrm>
          <a:prstGeom prst="leftBrace">
            <a:avLst>
              <a:gd name="adj1" fmla="val 106899"/>
              <a:gd name="adj2" fmla="val 49817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Надпись 2"/>
          <p:cNvSpPr txBox="1">
            <a:spLocks noChangeArrowheads="1"/>
          </p:cNvSpPr>
          <p:nvPr/>
        </p:nvSpPr>
        <p:spPr bwMode="auto">
          <a:xfrm>
            <a:off x="2440237" y="7329621"/>
            <a:ext cx="1871485" cy="3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Определение даты размещения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-9527" y="9201472"/>
            <a:ext cx="684565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* В случае биржевого размещения</a:t>
            </a:r>
          </a:p>
          <a:p>
            <a:pPr algn="just">
              <a:defRPr/>
            </a:pPr>
            <a:r>
              <a:rPr 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** Регистрация выпуска должна сопровождаться составлением и регистрацией проспекта ценных бумаг, за исключением случаев, определенных пунктом 1 статьи 22 Федерального закона </a:t>
            </a:r>
            <a:r>
              <a:rPr 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№ 39-ФЗ </a:t>
            </a:r>
            <a:endParaRPr lang="en-US" sz="750" dirty="0" bmk="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*** </a:t>
            </a:r>
            <a:r>
              <a:rPr 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Размещение облигаций, в </a:t>
            </a:r>
            <a:r>
              <a:rPr 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отношении которых зарегистрирован прос</a:t>
            </a:r>
            <a:r>
              <a:rPr lang="ru-RU" sz="750" dirty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пект облигаций, допускается в течение одного года с даты его регистрации. По истечении указанного срока размещение допускается при условии регистрации нового </a:t>
            </a:r>
            <a:r>
              <a:rPr lang="ru-RU" sz="750" dirty="0" smtClean="0" bmk="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проспекта (требование приостановлено до 31.12.2023)</a:t>
            </a:r>
            <a:endParaRPr lang="en-US" sz="750" dirty="0" bmk="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3588221" y="2866044"/>
            <a:ext cx="0" cy="204788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Надпись 2"/>
          <p:cNvSpPr txBox="1">
            <a:spLocks noChangeArrowheads="1"/>
          </p:cNvSpPr>
          <p:nvPr/>
        </p:nvSpPr>
        <p:spPr bwMode="auto">
          <a:xfrm>
            <a:off x="2811643" y="3009457"/>
            <a:ext cx="1560200" cy="2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Допуск к торгам*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" name="Надпись 2"/>
          <p:cNvSpPr txBox="1">
            <a:spLocks noChangeArrowheads="1"/>
          </p:cNvSpPr>
          <p:nvPr/>
        </p:nvSpPr>
        <p:spPr bwMode="auto">
          <a:xfrm>
            <a:off x="4995426" y="3023068"/>
            <a:ext cx="1811962" cy="12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ведомление об итогах выпуска неконвертируемых в акции </a:t>
            </a: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облигаций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представляется </a:t>
            </a: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Банк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России организацией учетной системы, отчет об итогах эмиссии конвертируемых в акции облигаций - эмитентом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9" name="Надпись 2"/>
          <p:cNvSpPr txBox="1">
            <a:spLocks noChangeArrowheads="1"/>
          </p:cNvSpPr>
          <p:nvPr/>
        </p:nvSpPr>
        <p:spPr bwMode="auto">
          <a:xfrm>
            <a:off x="1270139" y="5736506"/>
            <a:ext cx="1438781" cy="5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Утверждение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эмиссионных документов</a:t>
            </a:r>
            <a:r>
              <a:rPr lang="en-US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**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2" name="Rectangle 284"/>
          <p:cNvSpPr>
            <a:spLocks noChangeArrowheads="1"/>
          </p:cNvSpPr>
          <p:nvPr/>
        </p:nvSpPr>
        <p:spPr bwMode="auto">
          <a:xfrm>
            <a:off x="0" y="56456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3" name="Rectangle 286"/>
          <p:cNvSpPr>
            <a:spLocks noChangeArrowheads="1"/>
          </p:cNvSpPr>
          <p:nvPr/>
        </p:nvSpPr>
        <p:spPr bwMode="auto">
          <a:xfrm>
            <a:off x="0" y="359768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</a:b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-25991" y="727503"/>
            <a:ext cx="6858000" cy="738664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Основные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отличия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 эмиссии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различных видов корпоративных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облигаций –</a:t>
            </a:r>
            <a:r>
              <a:rPr lang="en-US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требования к комплектам документов и срокам их рассмотрения, раскрытию информации, а также порядку размещения</a:t>
            </a:r>
            <a:endParaRPr lang="ru-RU" sz="1400" dirty="0">
              <a:solidFill>
                <a:srgbClr val="0464A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0" y="1484159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3977826" y="727503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/>
          <p:cNvSpPr/>
          <p:nvPr/>
        </p:nvSpPr>
        <p:spPr>
          <a:xfrm>
            <a:off x="0" y="14214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ПРОЦЕДУРА ЭМИССИИ</a:t>
            </a:r>
          </a:p>
        </p:txBody>
      </p:sp>
      <p:sp>
        <p:nvSpPr>
          <p:cNvPr id="55" name="Надпись 2"/>
          <p:cNvSpPr txBox="1">
            <a:spLocks noChangeArrowheads="1"/>
          </p:cNvSpPr>
          <p:nvPr/>
        </p:nvSpPr>
        <p:spPr bwMode="auto">
          <a:xfrm>
            <a:off x="907630" y="3146371"/>
            <a:ext cx="1346198" cy="51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Утверждение </a:t>
            </a: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эмиссионных документов</a:t>
            </a:r>
            <a:r>
              <a:rPr lang="en-US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**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713921" y="7629341"/>
            <a:ext cx="401955" cy="394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17402" y="5045077"/>
            <a:ext cx="403225" cy="395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ru-RU" sz="80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4966" y="2474726"/>
            <a:ext cx="403225" cy="395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2236403" y="7643946"/>
            <a:ext cx="401955" cy="394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Надпись 2"/>
          <p:cNvSpPr txBox="1">
            <a:spLocks noChangeArrowheads="1"/>
          </p:cNvSpPr>
          <p:nvPr/>
        </p:nvSpPr>
        <p:spPr bwMode="auto">
          <a:xfrm>
            <a:off x="3588221" y="4332770"/>
            <a:ext cx="3254338" cy="2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moex.com</a:t>
            </a:r>
            <a:r>
              <a:rPr lang="ru-RU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spbexchange.ru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spcex.ru</a:t>
            </a:r>
            <a:r>
              <a:rPr lang="en-US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Надпись 2"/>
          <p:cNvSpPr txBox="1">
            <a:spLocks noChangeArrowheads="1"/>
          </p:cNvSpPr>
          <p:nvPr/>
        </p:nvSpPr>
        <p:spPr bwMode="auto">
          <a:xfrm>
            <a:off x="5431430" y="6934302"/>
            <a:ext cx="1418811" cy="2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nsd.ru)</a:t>
            </a:r>
            <a:endParaRPr lang="ru-RU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Надпись 2"/>
          <p:cNvSpPr txBox="1">
            <a:spLocks noChangeArrowheads="1"/>
          </p:cNvSpPr>
          <p:nvPr/>
        </p:nvSpPr>
        <p:spPr bwMode="auto">
          <a:xfrm>
            <a:off x="5209584" y="1596466"/>
            <a:ext cx="1648416" cy="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cbr.ru)</a:t>
            </a:r>
            <a:endParaRPr lang="ru-RU" sz="1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332922" y="2491394"/>
            <a:ext cx="401637" cy="393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95887" y="2516088"/>
            <a:ext cx="401638" cy="395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84372" y="2489806"/>
            <a:ext cx="401637" cy="395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ru-RU" sz="80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452647" y="2491394"/>
            <a:ext cx="401638" cy="395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3387402" y="2483776"/>
            <a:ext cx="401638" cy="3952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Овал 73"/>
          <p:cNvSpPr/>
          <p:nvPr/>
        </p:nvSpPr>
        <p:spPr>
          <a:xfrm>
            <a:off x="4334050" y="5057777"/>
            <a:ext cx="401637" cy="395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>
                <a:solidFill>
                  <a:srgbClr val="0464AE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2" name="Надпись 2"/>
          <p:cNvSpPr txBox="1">
            <a:spLocks noChangeArrowheads="1"/>
          </p:cNvSpPr>
          <p:nvPr/>
        </p:nvSpPr>
        <p:spPr bwMode="auto">
          <a:xfrm>
            <a:off x="3844376" y="8333284"/>
            <a:ext cx="993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Размещение</a:t>
            </a:r>
            <a:endParaRPr lang="ru-RU" sz="8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5" name="Левая фигурная скобка 104"/>
          <p:cNvSpPr/>
          <p:nvPr/>
        </p:nvSpPr>
        <p:spPr>
          <a:xfrm rot="16200000">
            <a:off x="4228119" y="8148613"/>
            <a:ext cx="151236" cy="913104"/>
          </a:xfrm>
          <a:prstGeom prst="leftBrace">
            <a:avLst>
              <a:gd name="adj1" fmla="val 145470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Надпись 2"/>
          <p:cNvSpPr txBox="1">
            <a:spLocks noChangeArrowheads="1"/>
          </p:cNvSpPr>
          <p:nvPr/>
        </p:nvSpPr>
        <p:spPr bwMode="auto">
          <a:xfrm>
            <a:off x="4539960" y="4682222"/>
            <a:ext cx="1449627" cy="3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позднее 30 дней после окончания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размещения</a:t>
            </a: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8" name="Надпись 2"/>
          <p:cNvSpPr txBox="1">
            <a:spLocks noChangeArrowheads="1"/>
          </p:cNvSpPr>
          <p:nvPr/>
        </p:nvSpPr>
        <p:spPr bwMode="auto">
          <a:xfrm>
            <a:off x="4406662" y="7239793"/>
            <a:ext cx="1464001" cy="3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позднее 30 дней после окончания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размещения</a:t>
            </a: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8"/>
          <p:cNvSpPr>
            <a:spLocks noChangeArrowheads="1"/>
          </p:cNvSpPr>
          <p:nvPr/>
        </p:nvSpPr>
        <p:spPr bwMode="auto">
          <a:xfrm>
            <a:off x="260648" y="4096906"/>
            <a:ext cx="635898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16375" algn="l"/>
                <a:tab pos="42719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750" dirty="0" smtClean="0"/>
              <a:t>* Возможно </a:t>
            </a:r>
            <a:r>
              <a:rPr lang="ru-RU" sz="750" dirty="0"/>
              <a:t>сокращение срока в случае предварительного рассмотрения </a:t>
            </a:r>
            <a:r>
              <a:rPr lang="ru-RU" sz="750" dirty="0" smtClean="0"/>
              <a:t>документов</a:t>
            </a:r>
            <a:endParaRPr lang="ru-RU" sz="75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75" algn="l"/>
                <a:tab pos="4271963" algn="l"/>
              </a:tabLst>
            </a:pPr>
            <a:r>
              <a:rPr lang="ru-RU" altLang="ru-RU" sz="750" dirty="0" smtClean="0"/>
              <a:t>** Сроки размещения зависят от условий и порядка размещения </a:t>
            </a:r>
            <a:endParaRPr kumimoji="0" lang="ru-RU" altLang="ru-RU" sz="7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97498"/>
              </p:ext>
            </p:extLst>
          </p:nvPr>
        </p:nvGraphicFramePr>
        <p:xfrm>
          <a:off x="269836" y="2181785"/>
          <a:ext cx="6358983" cy="1949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2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Принятие решения об утверждении программы (и проспекта)</a:t>
                      </a:r>
                      <a:endParaRPr lang="ru-RU" sz="1000" b="0" cap="all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Регистрация Программы </a:t>
                      </a:r>
                      <a:b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(и проспекта) *</a:t>
                      </a:r>
                      <a:endParaRPr lang="ru-RU" sz="1000" b="1" cap="all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Регистрация выпуска облигаций*</a:t>
                      </a:r>
                      <a:endParaRPr lang="ru-RU" sz="1000" b="1" cap="all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Размещение выпуска облигаций**</a:t>
                      </a:r>
                      <a:endParaRPr lang="ru-RU" sz="1800" kern="1200" baseline="300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Классические облигации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20 раб. дней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дней без проспекта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раб. дней с проспектом)</a:t>
                      </a:r>
                      <a:endParaRPr lang="ru-RU" sz="1000" kern="1200" baseline="30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Биржевое / внебиржевое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Биржевые облигации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12-20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дней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дней без проспекта </a:t>
                      </a:r>
                      <a:b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(15-20 раб.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дней с проспектом)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Биржевое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Коммерческие облигации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дней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раб. дней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Внебиржевое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231" marR="6723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5" name="Прямоугольник 124"/>
          <p:cNvSpPr/>
          <p:nvPr/>
        </p:nvSpPr>
        <p:spPr>
          <a:xfrm>
            <a:off x="0" y="19118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ПРОГРАММА ОБЛИГАЦИЙ</a:t>
            </a:r>
            <a:endParaRPr lang="ru-RU" b="1" dirty="0">
              <a:solidFill>
                <a:srgbClr val="0464A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714" y="642045"/>
            <a:ext cx="6858000" cy="52322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упрощения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процедуры выпуска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облигаций предусмотрена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возможность выпускать облигации в рамках программы облигаций.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0" y="1380813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977826" y="632520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Скругленный прямоугольник 135"/>
          <p:cNvSpPr/>
          <p:nvPr/>
        </p:nvSpPr>
        <p:spPr>
          <a:xfrm>
            <a:off x="0" y="4381256"/>
            <a:ext cx="6858000" cy="1083833"/>
          </a:xfrm>
          <a:prstGeom prst="roundRect">
            <a:avLst/>
          </a:prstGeom>
          <a:solidFill>
            <a:srgbClr val="0464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lnSpc>
                <a:spcPct val="114000"/>
              </a:lnSpc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облигаций (ПО) содержит условия (сумму и срок погашения (порядок его определения) размещаемых облигаций, способы обеспечения исполнения, возможность досрочного погашения) для нескольких выпусков облигаций, размещаемых в рамках ПО, срок действия ПО. Срок погашения облигаций одного выпуска, размещаемых в рамках ПО, не может превышать срок погашения, определенный ПО. Общая сумма всех выпусков облигаций, размещаемых в рамках ПО, не может превышать сумму, указанную в ПО.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0" y="5479416"/>
            <a:ext cx="68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ОБЩИЕ </a:t>
            </a:r>
            <a:r>
              <a:rPr lang="ru-RU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РЕКОМЕНДАЦИИ</a:t>
            </a:r>
            <a:r>
              <a:rPr lang="ru-RU" b="1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ДЛЯ ВЫПУСКА ОБЛИГАЦИЙ</a:t>
            </a:r>
            <a:endParaRPr lang="ru-RU" b="1" dirty="0">
              <a:solidFill>
                <a:srgbClr val="0464A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75303" y="5815072"/>
            <a:ext cx="5782697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Соблюдение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требований законодательства к раскрытию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информации </a:t>
            </a:r>
            <a:b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(в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случае размещения облигаций путем открытой подписки или </a:t>
            </a:r>
            <a:r>
              <a:rPr lang="ru-RU" sz="12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регистрации </a:t>
            </a:r>
            <a:r>
              <a:rPr lang="ru-RU" sz="12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проспекта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ценных бумаг)</a:t>
            </a:r>
          </a:p>
          <a:p>
            <a:pPr marL="171450" marR="89535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Отчетность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МСФО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(не требуется для субъектов МСП при условии, что размещаемые ими облигации не включаются в котировальный список)</a:t>
            </a:r>
          </a:p>
          <a:p>
            <a:pPr marL="171450" marR="89535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Кредитный рейтинг (в случае размещения по открытой подписке)</a:t>
            </a:r>
          </a:p>
          <a:p>
            <a:pPr marL="171450" marR="89535" indent="-1714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Достаточность денежных потоков для обеспечения своевременных выплат</a:t>
            </a:r>
          </a:p>
          <a:p>
            <a:pPr marL="171450" marR="89535" indent="-1714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Высокий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уровень корпоративного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управления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marR="89535" indent="-1714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Устойчивость основной деятельности, наличие перспективных проектов</a:t>
            </a:r>
          </a:p>
          <a:p>
            <a:pPr marL="171450" marR="89535" indent="-1714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Развитая система управления рисками</a:t>
            </a:r>
          </a:p>
        </p:txBody>
      </p:sp>
      <p:pic>
        <p:nvPicPr>
          <p:cNvPr id="139" name="Рисунок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36" y="7080880"/>
            <a:ext cx="403200" cy="392400"/>
          </a:xfrm>
          <a:prstGeom prst="rect">
            <a:avLst/>
          </a:prstGeom>
        </p:spPr>
      </p:pic>
      <p:pic>
        <p:nvPicPr>
          <p:cNvPr id="140" name="Рисунок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688" y="6393160"/>
            <a:ext cx="403200" cy="392400"/>
          </a:xfrm>
          <a:prstGeom prst="rect">
            <a:avLst/>
          </a:prstGeom>
        </p:spPr>
      </p:pic>
      <p:pic>
        <p:nvPicPr>
          <p:cNvPr id="141" name="Рисунок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437" y="6000760"/>
            <a:ext cx="403200" cy="392400"/>
          </a:xfrm>
          <a:prstGeom prst="rect">
            <a:avLst/>
          </a:prstGeom>
        </p:spPr>
      </p:pic>
      <p:pic>
        <p:nvPicPr>
          <p:cNvPr id="142" name="Рисунок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648" y="7491320"/>
            <a:ext cx="403200" cy="342000"/>
          </a:xfrm>
          <a:prstGeom prst="rect">
            <a:avLst/>
          </a:prstGeom>
        </p:spPr>
      </p:pic>
      <p:pic>
        <p:nvPicPr>
          <p:cNvPr id="143" name="Рисунок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536" y="7761312"/>
            <a:ext cx="403200" cy="392400"/>
          </a:xfrm>
          <a:prstGeom prst="rect">
            <a:avLst/>
          </a:prstGeom>
        </p:spPr>
      </p:pic>
      <p:pic>
        <p:nvPicPr>
          <p:cNvPr id="144" name="Рисунок 1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0648" y="8121352"/>
            <a:ext cx="403200" cy="3924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75303" y="1784648"/>
            <a:ext cx="5182957" cy="402953"/>
            <a:chOff x="1075303" y="2049787"/>
            <a:chExt cx="5182957" cy="402953"/>
          </a:xfrm>
        </p:grpSpPr>
        <p:cxnSp>
          <p:nvCxnSpPr>
            <p:cNvPr id="130" name="Прямая соединительная линия 129"/>
            <p:cNvCxnSpPr>
              <a:stCxn id="133" idx="2"/>
              <a:endCxn id="132" idx="6"/>
            </p:cNvCxnSpPr>
            <p:nvPr/>
          </p:nvCxnSpPr>
          <p:spPr>
            <a:xfrm>
              <a:off x="1075303" y="2250473"/>
              <a:ext cx="5182957" cy="4624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Овал 130"/>
            <p:cNvSpPr/>
            <p:nvPr/>
          </p:nvSpPr>
          <p:spPr>
            <a:xfrm>
              <a:off x="4344306" y="2049787"/>
              <a:ext cx="401637" cy="3952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solidFill>
                    <a:srgbClr val="0464AE"/>
                  </a:solidFill>
                  <a:latin typeface="Arial"/>
                  <a:ea typeface="Calibri"/>
                  <a:cs typeface="Times New Roman"/>
                </a:rPr>
                <a:t>3</a:t>
              </a: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5856622" y="2057453"/>
              <a:ext cx="401638" cy="3952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solidFill>
                    <a:srgbClr val="0464AE"/>
                  </a:solidFill>
                  <a:latin typeface="Arial"/>
                  <a:ea typeface="Calibri"/>
                  <a:cs typeface="Times New Roman"/>
                </a:rPr>
                <a:t>4</a:t>
              </a: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075303" y="2053623"/>
              <a:ext cx="401638" cy="393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solidFill>
                    <a:srgbClr val="0464AE"/>
                  </a:solidFill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2724124" y="2057453"/>
              <a:ext cx="401638" cy="3952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solidFill>
                    <a:srgbClr val="0464AE"/>
                  </a:solidFill>
                  <a:effectLst/>
                  <a:latin typeface="Arial"/>
                  <a:ea typeface="Calibri"/>
                  <a:cs typeface="Times New Roman"/>
                </a:rPr>
                <a:t>2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45" name="Соединительная линия уступом 144"/>
            <p:cNvCxnSpPr>
              <a:stCxn id="132" idx="6"/>
              <a:endCxn id="131" idx="0"/>
            </p:cNvCxnSpPr>
            <p:nvPr/>
          </p:nvCxnSpPr>
          <p:spPr>
            <a:xfrm flipH="1" flipV="1">
              <a:off x="4545125" y="2049787"/>
              <a:ext cx="1713135" cy="205310"/>
            </a:xfrm>
            <a:prstGeom prst="bentConnector4">
              <a:avLst>
                <a:gd name="adj1" fmla="val -13344"/>
                <a:gd name="adj2" fmla="val 211344"/>
              </a:avLst>
            </a:prstGeom>
            <a:ln w="28575">
              <a:solidFill>
                <a:srgbClr val="0464A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8544108"/>
            <a:ext cx="680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ОРГАНИЗАТОРЫ / АНДЕРРАЙТЕРЫ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8867417"/>
            <a:ext cx="6857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200" b="1" dirty="0" smtClean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Организаторы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облигационных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займов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осуществляют консультирование по вопросам выпуска облигаций, сопровождение эмиссии и раскрытия информации (на условиях отдельного договора)</a:t>
            </a:r>
          </a:p>
          <a:p>
            <a:pPr algn="just">
              <a:spcAft>
                <a:spcPts val="300"/>
              </a:spcAft>
            </a:pPr>
            <a:r>
              <a:rPr lang="ru-RU" sz="1200" b="1" dirty="0" smtClean="0">
                <a:solidFill>
                  <a:srgbClr val="0464A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Андеррайтеры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обеспечивают техническое размещение выпуска облигаций путем заключения сделок купли-продажи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облигаций (на условиях отдельного договора)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8"/>
          <a:stretch>
            <a:fillRect/>
          </a:stretch>
        </p:blipFill>
        <p:spPr>
          <a:xfrm>
            <a:off x="271304" y="6854920"/>
            <a:ext cx="345009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960"/>
            <a:ext cx="6858000" cy="47907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ОСОБЕННОСТИ ЭМИССИИ БИРЖЕВЫХ ОБЛИГАЦИЙ </a:t>
            </a:r>
            <a:r>
              <a:rPr lang="ru-RU" sz="1800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МСП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78000" y="581559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496616"/>
            <a:ext cx="28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5510" y="560513"/>
            <a:ext cx="6585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эмитента – субъекта малого и среднего предпринимательства действуют меры государственной поддержки для выхода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фондовый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рынок</a:t>
            </a:r>
            <a:r>
              <a:rPr lang="en-US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применяются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льготные биржевые </a:t>
            </a:r>
            <a:r>
              <a:rPr lang="ru-RU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тарифы</a:t>
            </a:r>
            <a:r>
              <a:rPr lang="en-US" sz="1400" dirty="0" smtClean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облегченные эмиссионные требования1. </a:t>
            </a: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0" y="5025008"/>
            <a:ext cx="6858000" cy="259175"/>
          </a:xfrm>
          <a:prstGeom prst="rect">
            <a:avLst/>
          </a:prstGeom>
          <a:solidFill>
            <a:srgbClr val="0464A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42925" algn="ctr">
              <a:lnSpc>
                <a:spcPct val="115000"/>
              </a:lnSpc>
              <a:spcAft>
                <a:spcPts val="0"/>
              </a:spcAft>
            </a:pPr>
            <a:r>
              <a:rPr lang="ru-RU" sz="10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МЕРЫ</a:t>
            </a:r>
            <a:r>
              <a:rPr lang="ru-RU" sz="1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поддержки МСП ДЛЯ ВЫХОДА на </a:t>
            </a:r>
            <a:r>
              <a:rPr lang="ru-RU" sz="1000" b="1" cap="all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фондовый </a:t>
            </a:r>
            <a:r>
              <a:rPr lang="ru-RU" sz="10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рынок</a:t>
            </a:r>
            <a:endParaRPr lang="ru-RU" sz="1000" b="1" cap="all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-15402" y="8497922"/>
            <a:ext cx="6885872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пункта 3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статьи 22 Федерального закона № 39-ФЗ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субъекта МСП не применяются ряд требований к содержанию проспекта ценных бумаг,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размещаемые облигации не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включаются в котировальный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список.</a:t>
            </a:r>
            <a:endParaRPr kumimoji="0" lang="ru-RU" altLang="ru-RU" sz="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Сектор МБ для содействия привлечению инвестиций компаниями малой и средней капитализации. Требования включения и поддержании облигаций в Секторе Роста определены п. 3.4 Приложения 3 Правил листинга биржи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Сегмент СПБ Биржи для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содействия привлечению инвестиций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субъектами 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МСП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Требования включения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поддержания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облигаций в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Сегменте «МСП»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определены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разделом 5 и п. 3 Приложения 13 Правил </a:t>
            </a:r>
            <a:r>
              <a:rPr lang="ru-RU" altLang="ru-RU" sz="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листинга </a:t>
            </a:r>
            <a:r>
              <a:rPr lang="ru-RU" altLang="ru-RU" sz="75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биржи</a:t>
            </a:r>
            <a:endParaRPr kumimoji="0" lang="ru-RU" altLang="ru-RU" sz="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50" baseline="30000" dirty="0" smtClean="0" bmk="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750" dirty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Условия предоставления субсидий установлены Постановлением Правительства РФ от 30.04.2019 № 532 </a:t>
            </a:r>
            <a:r>
              <a:rPr lang="ru-RU" alt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 </a:t>
            </a:r>
            <a:r>
              <a:rPr lang="ru-RU" sz="750" dirty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утверждении Правил предоставления субсидий из федерального бюджета российским организациям - субъектам малого и среднего предпринимательства в целях компенсации части затрат по выпуску акций и облигаций и выплате купонного дохода по облигациям, размещенным на фондовой 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бирже»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aseline="30000" dirty="0" bmk="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750" dirty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Правила предоставления АО «Корпорация «МСП» поручительства по биржевым 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облигациям</a:t>
            </a:r>
            <a:r>
              <a:rPr lang="en-US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включают положения регулирующие взаимодействие с организаторами</a:t>
            </a:r>
            <a:r>
              <a:rPr lang="en-US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выпусков. Список аккредитованных организаторов доступен на сайте АО </a:t>
            </a:r>
            <a:r>
              <a:rPr lang="ru-RU" sz="750" dirty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«Корпорация «МСП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» (</a:t>
            </a:r>
            <a:r>
              <a:rPr lang="en-US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corpmsp.ru</a:t>
            </a:r>
            <a:r>
              <a:rPr lang="ru-RU" sz="750" dirty="0" smtClean="0" bmk="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).  </a:t>
            </a:r>
            <a:endParaRPr lang="ru-RU" sz="750" dirty="0" bmk="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9611" y="5348992"/>
            <a:ext cx="1712130" cy="1944111"/>
            <a:chOff x="146589" y="5493009"/>
            <a:chExt cx="1712130" cy="193669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26054" y="5577419"/>
              <a:ext cx="1560006" cy="958896"/>
            </a:xfrm>
            <a:prstGeom prst="rect">
              <a:avLst/>
            </a:prstGeom>
            <a:solidFill>
              <a:srgbClr val="0464AE"/>
            </a:solidFill>
            <a:ln>
              <a:solidFill>
                <a:srgbClr val="4C3A7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Субсидирование купонных выплат</a:t>
              </a:r>
              <a:r>
                <a:rPr lang="ru-RU" sz="1000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6589" y="6533862"/>
              <a:ext cx="1712130" cy="832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наименьшего значения </a:t>
              </a:r>
              <a:r>
                <a: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ключевой или купонной ставки) остаточной  номинальной стоимости выпуска облигаций или от 1 млрд руб., если выпуск превышает 1 млрд руб.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9316" y="5493009"/>
              <a:ext cx="1709340" cy="1936690"/>
            </a:xfrm>
            <a:prstGeom prst="rect">
              <a:avLst/>
            </a:prstGeom>
            <a:noFill/>
            <a:ln w="38100">
              <a:solidFill>
                <a:srgbClr val="0464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866693" y="5348993"/>
            <a:ext cx="1636842" cy="1944109"/>
            <a:chOff x="1879957" y="5493010"/>
            <a:chExt cx="1636842" cy="19366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938627" y="6517402"/>
              <a:ext cx="1565568" cy="873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2% от объёма</a:t>
              </a: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размещения,</a:t>
              </a:r>
              <a:b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 не более </a:t>
              </a:r>
              <a:r>
                <a:rPr lang="ru-RU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2,5 </a:t>
              </a:r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79957" y="5493010"/>
              <a:ext cx="1636842" cy="1936688"/>
            </a:xfrm>
            <a:prstGeom prst="rect">
              <a:avLst/>
            </a:prstGeom>
            <a:noFill/>
            <a:ln w="38100">
              <a:solidFill>
                <a:srgbClr val="0464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45415" y="5577418"/>
              <a:ext cx="1483168" cy="958898"/>
            </a:xfrm>
            <a:prstGeom prst="rect">
              <a:avLst/>
            </a:prstGeom>
            <a:solidFill>
              <a:srgbClr val="0464AE"/>
            </a:solidFill>
            <a:ln>
              <a:solidFill>
                <a:srgbClr val="4C3A7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Субсидирование 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затрат при размещении и получении </a:t>
              </a: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кредитного 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рейтинга</a:t>
              </a:r>
              <a:r>
                <a:rPr lang="ru-RU" sz="1000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8487" y="5348992"/>
            <a:ext cx="1561296" cy="1944111"/>
            <a:chOff x="3541809" y="5493009"/>
            <a:chExt cx="1561296" cy="193669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578267" y="6517870"/>
              <a:ext cx="1523994" cy="852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Существенная доля </a:t>
              </a:r>
            </a:p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(до 50%) от объема размещения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41809" y="5493009"/>
              <a:ext cx="1561296" cy="1936690"/>
            </a:xfrm>
            <a:prstGeom prst="rect">
              <a:avLst/>
            </a:prstGeom>
            <a:noFill/>
            <a:ln w="38100">
              <a:solidFill>
                <a:srgbClr val="0464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95656" y="5573103"/>
              <a:ext cx="1449098" cy="963314"/>
            </a:xfrm>
            <a:prstGeom prst="rect">
              <a:avLst/>
            </a:prstGeom>
            <a:solidFill>
              <a:srgbClr val="0464AE"/>
            </a:solidFill>
            <a:ln>
              <a:solidFill>
                <a:srgbClr val="4C3A7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институтов развития в качестве «якорных» инвесторов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214736" y="5348992"/>
            <a:ext cx="1576090" cy="1944111"/>
            <a:chOff x="5116811" y="5493009"/>
            <a:chExt cx="1576090" cy="193669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146867" y="6517755"/>
              <a:ext cx="1535818" cy="857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основной долг </a:t>
              </a:r>
              <a:b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облигациям </a:t>
              </a:r>
              <a:b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купонные выплаты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116811" y="5493009"/>
              <a:ext cx="1576090" cy="1936690"/>
            </a:xfrm>
            <a:prstGeom prst="rect">
              <a:avLst/>
            </a:prstGeom>
            <a:noFill/>
            <a:ln w="38100">
              <a:solidFill>
                <a:srgbClr val="0464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176642" y="5571867"/>
              <a:ext cx="1453924" cy="964576"/>
            </a:xfrm>
            <a:prstGeom prst="rect">
              <a:avLst/>
            </a:prstGeom>
            <a:solidFill>
              <a:srgbClr val="0464AE"/>
            </a:solidFill>
            <a:ln>
              <a:solidFill>
                <a:srgbClr val="4C3A7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Гарантийная 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</a:t>
              </a:r>
              <a:r>
                <a:rPr lang="ru-RU" sz="1000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0" y="7401272"/>
            <a:ext cx="6858000" cy="264096"/>
          </a:xfrm>
          <a:prstGeom prst="rect">
            <a:avLst/>
          </a:prstGeom>
          <a:solidFill>
            <a:srgbClr val="0464A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42925" algn="ctr">
              <a:lnSpc>
                <a:spcPct val="115000"/>
              </a:lnSpc>
              <a:spcAft>
                <a:spcPts val="0"/>
              </a:spcAft>
            </a:pPr>
            <a:r>
              <a:rPr lang="ru-RU" sz="10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Биржевые услуги</a:t>
            </a:r>
            <a:endParaRPr lang="ru-RU" sz="1000" b="1" cap="all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573" y="7848532"/>
            <a:ext cx="1247181" cy="520368"/>
          </a:xfrm>
          <a:prstGeom prst="rect">
            <a:avLst/>
          </a:prstGeom>
          <a:solidFill>
            <a:srgbClr val="0464AE"/>
          </a:solidFill>
          <a:ln>
            <a:solidFill>
              <a:srgbClr val="4C3A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Маркетинговая поддержка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61373" y="8324961"/>
            <a:ext cx="1416012" cy="79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3451" y="7767809"/>
            <a:ext cx="1421872" cy="681815"/>
          </a:xfrm>
          <a:prstGeom prst="rect">
            <a:avLst/>
          </a:prstGeom>
          <a:noFill/>
          <a:ln w="38100">
            <a:solidFill>
              <a:srgbClr val="046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40422" y="7848532"/>
            <a:ext cx="1407089" cy="520368"/>
          </a:xfrm>
          <a:prstGeom prst="rect">
            <a:avLst/>
          </a:prstGeom>
          <a:solidFill>
            <a:srgbClr val="0464AE"/>
          </a:solidFill>
          <a:ln>
            <a:solidFill>
              <a:srgbClr val="4C3A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биржевые тарифы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62603" y="7767810"/>
            <a:ext cx="1562727" cy="681814"/>
          </a:xfrm>
          <a:prstGeom prst="rect">
            <a:avLst/>
          </a:prstGeom>
          <a:noFill/>
          <a:ln w="38100">
            <a:solidFill>
              <a:srgbClr val="046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20884" y="7847075"/>
            <a:ext cx="1597667" cy="520368"/>
          </a:xfrm>
          <a:prstGeom prst="rect">
            <a:avLst/>
          </a:prstGeom>
          <a:solidFill>
            <a:srgbClr val="0464AE"/>
          </a:solidFill>
          <a:ln>
            <a:solidFill>
              <a:srgbClr val="4C3A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широкому </a:t>
            </a:r>
            <a:r>
              <a:rPr lang="ru-RU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кругу потенциальных 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557323" y="8340417"/>
            <a:ext cx="1416012" cy="79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6992" y="7767810"/>
            <a:ext cx="1717658" cy="681814"/>
          </a:xfrm>
          <a:prstGeom prst="rect">
            <a:avLst/>
          </a:prstGeom>
          <a:noFill/>
          <a:ln w="38100">
            <a:solidFill>
              <a:srgbClr val="046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345024" y="7847075"/>
            <a:ext cx="1382913" cy="520368"/>
          </a:xfrm>
          <a:prstGeom prst="rect">
            <a:avLst/>
          </a:prstGeom>
          <a:solidFill>
            <a:srgbClr val="0464AE"/>
          </a:solidFill>
          <a:ln>
            <a:solidFill>
              <a:srgbClr val="4C3A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Индивидуальное консультирование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207496" y="8336838"/>
            <a:ext cx="1416012" cy="79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82780" y="7767810"/>
            <a:ext cx="1506867" cy="681814"/>
          </a:xfrm>
          <a:prstGeom prst="rect">
            <a:avLst/>
          </a:prstGeom>
          <a:noFill/>
          <a:ln w="38100">
            <a:solidFill>
              <a:srgbClr val="046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-2932" y="1574349"/>
          <a:ext cx="6860932" cy="335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4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7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cap="all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требования к эмитенту-субъекту </a:t>
                      </a:r>
                      <a:r>
                        <a:rPr lang="ru-RU" sz="1000" b="1" cap="all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мсп</a:t>
                      </a:r>
                      <a:r>
                        <a:rPr lang="en-US" sz="1000" b="1" cap="all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cap="all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000" b="1" cap="all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включения облигаций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771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СЕКТОР РОСТА </a:t>
                      </a:r>
                      <a:b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МОСКОВСКОЙ БИРЖИ</a:t>
                      </a:r>
                      <a:r>
                        <a:rPr lang="ru-RU" sz="1000" b="0" kern="1200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СЕГМЕНТ «МСП» </a:t>
                      </a:r>
                      <a:b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САНКТ-ПЕТЕРБУРГСКОЙ БИРЖИ</a:t>
                      </a:r>
                      <a:r>
                        <a:rPr lang="ru-RU" sz="1000" b="0" kern="1200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существования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3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120 млн руб.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млрд руб.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120 млн руб.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 млрд руб.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Учредительные документы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оплата уставного капитала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ограничений на объем эмиссии в уставе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по корпоративному управлению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Отчетность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 отчетности за три года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выпуска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объем каждого выпуска не менее 50 млн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объем каждого выпуска не менее 30 млн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Надежность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кредитный рейтинг не ниже ВВ-</a:t>
                      </a:r>
                    </a:p>
                    <a:p>
                      <a:pPr marL="0" indent="0"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поддержка от институтов развития (поручительство от Корпорации МСП, «якорные» инвестиции АО «МСП Банк»)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кредитный рейтинг не ниже В-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25" y="555635"/>
            <a:ext cx="6696075" cy="738664"/>
          </a:xfrm>
          <a:prstGeom prst="rect">
            <a:avLst/>
          </a:prstGeom>
          <a:noFill/>
        </p:spPr>
        <p:txBody>
          <a:bodyPr wrap="square" lIns="292500" rIns="292500" rtlCol="0">
            <a:spAutoFit/>
          </a:bodyPr>
          <a:lstStyle/>
          <a:p>
            <a:pPr algn="just"/>
            <a:r>
              <a:rPr lang="ru-RU" sz="1400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Устойчивое развитие – развитие, отвечающее потребностям настоящего времени без ущерба для возможности будущих поколений удовлетворять свои собственные потребности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591" y="9273898"/>
            <a:ext cx="6853409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Особенности эмиссии определены подразделами </a:t>
            </a:r>
            <a:r>
              <a:rPr lang="en-US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V.4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en-US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V.6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Положения № 706-П</a:t>
            </a:r>
            <a:endParaRPr lang="ru-RU" sz="7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700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Задачи </a:t>
            </a:r>
            <a:r>
              <a:rPr lang="ru-RU" sz="7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верификаторов, требования к верификаторам и порядок включения организаций в перечень верификаторов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инструментов финансирования устойчивого </a:t>
            </a:r>
            <a:r>
              <a:rPr lang="ru-RU" sz="7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развития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РФ определены Постановлением </a:t>
            </a:r>
            <a:r>
              <a:rPr lang="ru-RU" sz="7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Правительства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РФ </a:t>
            </a:r>
            <a:r>
              <a:rPr lang="ru-RU" sz="7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№ 1587 от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21.09.2021</a:t>
            </a:r>
            <a:endParaRPr lang="en-US" sz="7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7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7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Распоряжение Правительства РФ от 18.11.2020 № 3024-р</a:t>
            </a:r>
            <a:endParaRPr lang="ru-RU" sz="7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ru-RU" sz="7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518000" y="592117"/>
            <a:ext cx="23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0" y="1314000"/>
            <a:ext cx="23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054178" y="1713405"/>
            <a:ext cx="799231" cy="233789"/>
          </a:xfrm>
          <a:prstGeom prst="rect">
            <a:avLst/>
          </a:prstGeom>
          <a:solidFill>
            <a:srgbClr val="0464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8947" y="1711209"/>
            <a:ext cx="1405231" cy="235986"/>
          </a:xfrm>
          <a:prstGeom prst="rect">
            <a:avLst/>
          </a:prstGeom>
          <a:solidFill>
            <a:srgbClr val="0464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МЕЖДУНАРОДНЫМ</a:t>
            </a:r>
            <a:endParaRPr lang="ru-RU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947" y="1417915"/>
            <a:ext cx="2209053" cy="293867"/>
          </a:xfrm>
          <a:prstGeom prst="rect">
            <a:avLst/>
          </a:prstGeom>
          <a:solidFill>
            <a:srgbClr val="0464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ПРИНЦИПАМ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СТАНДАРТАМ</a:t>
            </a:r>
            <a:r>
              <a:rPr lang="ru-RU" sz="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2200" y="2052849"/>
            <a:ext cx="2821369" cy="817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охранение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охрана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окружающей среды, оказание положительного воздействия на экологию, предотвращение изменения климата или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адаптация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изменению климата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6969" y="1419357"/>
            <a:ext cx="2821368" cy="535135"/>
          </a:xfrm>
          <a:prstGeom prst="rect">
            <a:avLst/>
          </a:prstGeom>
          <a:solidFill>
            <a:srgbClr val="0464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5446"/>
            <a:ext cx="1836969" cy="521749"/>
          </a:xfrm>
          <a:prstGeom prst="rect">
            <a:avLst/>
          </a:prstGeom>
          <a:solidFill>
            <a:srgbClr val="0464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ВИД ЦЕННОЙ БУМАГИ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4491" y="2073867"/>
            <a:ext cx="28179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8599" y="2080688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42200" y="3027811"/>
            <a:ext cx="2811979" cy="2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азвитие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общественной жизни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3" y="2037015"/>
            <a:ext cx="455332" cy="403342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4" y="2498643"/>
            <a:ext cx="455332" cy="40334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67915" y="2052849"/>
            <a:ext cx="127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Зеленые облигации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9243" y="2500877"/>
            <a:ext cx="1248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Адаптационные облигации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69717" y="3443410"/>
            <a:ext cx="1378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 устойчивого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развития</a:t>
            </a:r>
            <a:endParaRPr lang="ru-RU" sz="10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" y="2946841"/>
            <a:ext cx="516570" cy="50501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560667" y="2997446"/>
            <a:ext cx="1244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Социальные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1" y="3564564"/>
            <a:ext cx="455332" cy="445141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842200" y="3504184"/>
            <a:ext cx="282136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Одновременно зеленые и социальные проекты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843044" y="3908406"/>
            <a:ext cx="2814336" cy="67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остижение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целевых значений одного или нескольких ключевых показателей деятельности эмитента, связанных с достижением целей устойчивого развития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" y="4161565"/>
            <a:ext cx="455332" cy="385740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495320" y="4008243"/>
            <a:ext cx="1447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Облигации, связанные с целями устойчивого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развития</a:t>
            </a:r>
            <a:endParaRPr lang="ru-RU" sz="10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3" y="4838187"/>
            <a:ext cx="455332" cy="385740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587454" y="4809676"/>
            <a:ext cx="1240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 климатического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перехода</a:t>
            </a:r>
            <a:endParaRPr lang="ru-RU" sz="10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837136" y="4588290"/>
            <a:ext cx="2826433" cy="9638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Реализация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стратегии эмитента по изменению его деятельности в целях перехода к низкоуглеродной экономике (энергоперехода), предотвращения изменений климата и достижения иных целей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48599" y="2511909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48599" y="3010984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26504" y="2968930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26504" y="3585694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48599" y="3584118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26504" y="4115051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26504" y="4837166"/>
            <a:ext cx="2177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ym typeface="Wingdings" panose="05000000000000000000" pitchFamily="2" charset="2"/>
              </a:rPr>
              <a:t></a:t>
            </a:r>
            <a:endParaRPr lang="ru-RU" sz="1600" dirty="0"/>
          </a:p>
          <a:p>
            <a:pPr algn="ctr"/>
            <a:endParaRPr lang="ru-RU" sz="16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1925" y="5898751"/>
            <a:ext cx="3444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ИДЕНТИФИКАЦИЯ ВЫПУСКА ОБЛИГАЦИЙ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95085" y="6070666"/>
            <a:ext cx="6151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решение о выпуске облигаций включаются дополнительные условия и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сведения</a:t>
            </a:r>
            <a:r>
              <a:rPr lang="ru-RU" sz="1000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которые позволят отнести его к выпуску определенного вида облигаций, связанных с устойчивым развитием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66457" y="6398565"/>
            <a:ext cx="3552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ВЕРИФИКАЦИЯ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95085" y="6564863"/>
            <a:ext cx="4921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Эмитенты проводят процедуру независимой внешней оценки выпуска облигаций на предмет его соответствия определенным принципам и стандартам инструментов финансирования устойчивого развития. Внешняя оценка представляет собой заключение независимого эксперта (верификатора</a:t>
            </a:r>
            <a:r>
              <a:rPr lang="ru-RU" sz="1000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ru-RU" sz="10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82452" y="7365254"/>
            <a:ext cx="4887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Функция по ведению перечня верификаторов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инструментов финансирования устойчивого развития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РФ закреплена за ВЭБ.РФ</a:t>
            </a:r>
            <a:r>
              <a:rPr lang="ru-RU" sz="10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00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3" name="Рисунок 72" descr="http://qrcoder.ru/code/?https%3A%2F%2F%E2%FD%E1.%F0%F4%2Fustojchivoe-razvitie%2Fzeljonoe-finansirovanie%2Fperechen-verifikatorov%2F&amp;4&amp;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78" y="6533038"/>
            <a:ext cx="1361589" cy="12886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Прямоугольник 73"/>
          <p:cNvSpPr/>
          <p:nvPr/>
        </p:nvSpPr>
        <p:spPr>
          <a:xfrm>
            <a:off x="161925" y="7699909"/>
            <a:ext cx="2826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РАСКРЫТИЕ ИНФОРМАЦИИ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95085" y="7894841"/>
            <a:ext cx="6161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Эмитент обязан раскрывать информацию о проведении и результатах независимой внешней оценки, в том числе о подтверждении верификатором целевого использования привлеченного финансирования/достижения целевых значений ключевого показателя/целевых показателей деятельности эмитента (в зависимости от вида облигаций)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584337"/>
            <a:ext cx="6858000" cy="266131"/>
          </a:xfrm>
          <a:prstGeom prst="rect">
            <a:avLst/>
          </a:prstGeom>
          <a:solidFill>
            <a:srgbClr val="046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ОСОБЕННОСТИ ВЫПУСКА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250967"/>
            <a:ext cx="6858000" cy="278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64A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ОБЛИГАЦИИ В ОБЛАСТИ УСТОЙЧИВОГО РАЗВИТИЯ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688000" y="2197889"/>
            <a:ext cx="545964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/ ИЛИ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88000" y="3083729"/>
            <a:ext cx="545964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/ ИЛИ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88000" y="3671441"/>
            <a:ext cx="545964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baseline="30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/ ИЛИ</a:t>
            </a:r>
            <a:endParaRPr lang="ru-RU" sz="1000" b="1" baseline="30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8636242"/>
            <a:ext cx="6853409" cy="576181"/>
          </a:xfrm>
          <a:prstGeom prst="roundRect">
            <a:avLst/>
          </a:prstGeom>
          <a:solidFill>
            <a:srgbClr val="0464AE"/>
          </a:solidFill>
          <a:ln>
            <a:solidFill>
              <a:srgbClr val="046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выпуска биржевых облигаций в области устойчивого развития на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Московской бирже создан Сектор устойчивого развития, а на Санкт-Петербургской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 –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инструментов устойчивого развития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2480"/>
            <a:ext cx="6858000" cy="584775"/>
          </a:xfrm>
          <a:prstGeom prst="rect">
            <a:avLst/>
          </a:prstGeom>
          <a:solidFill>
            <a:srgbClr val="0464AE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ПЕРЕЧЕНЬ НОРМАТИВНЫХ АКТОВ И ДОКУМЕНТОВ, РЕГУЛИРУЮЩИХ ЭМИССИЮ ОБЛИГАЦИЙ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6248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22.04.1996 № 39-ФЗ «О рынке ценных бумаг»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Налоговый кодекс Российской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(часть вторая)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05.08.2000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117-ФЗ </a:t>
            </a: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от 19.12.2019 № 706-П «О стандартах эмиссии ценных бумаг»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Банка России от 27.03.2020 N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714-П «О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раскрытии информации эмитентами эмиссионных ценных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бумаг»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листинга ПАО Московская Биржа, Правила листинга (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делистинга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ценных бумаг ПАО «Санкт-Петербургская биржа», Правила листинга (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делистинга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ценных бумаг АО «СПВБ»</a:t>
            </a: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оказания НКО АО НРД услуг по регистрации выпусков коммерческих облигаций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800"/>
              </a:spcAft>
              <a:buFontTx/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Банка России от 24.02.2016 № 534-П «О допуске ценных бумаг к организованным торгам»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7650" y="0"/>
            <a:ext cx="260350" cy="272480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12474</TotalTime>
  <Words>2356</Words>
  <Application>Microsoft Office PowerPoint</Application>
  <PresentationFormat>Лист A4 (210x297 мм)</PresentationFormat>
  <Paragraphs>355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ЭМИССИИ БИРЖЕВЫХ ОБЛИГАЦИЙ МСП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Абдулин Дамир Хасянович</dc:creator>
  <cp:lastModifiedBy>Минаев Олег Владимирович</cp:lastModifiedBy>
  <cp:revision>900</cp:revision>
  <cp:lastPrinted>2023-09-01T08:20:43Z</cp:lastPrinted>
  <dcterms:created xsi:type="dcterms:W3CDTF">2018-09-10T16:33:26Z</dcterms:created>
  <dcterms:modified xsi:type="dcterms:W3CDTF">2023-09-26T09:09:15Z</dcterms:modified>
</cp:coreProperties>
</file>